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86" r:id="rId3"/>
    <p:sldId id="295" r:id="rId4"/>
    <p:sldId id="297" r:id="rId5"/>
    <p:sldId id="277" r:id="rId6"/>
    <p:sldId id="278" r:id="rId7"/>
    <p:sldId id="299" r:id="rId8"/>
    <p:sldId id="287" r:id="rId9"/>
    <p:sldId id="288" r:id="rId10"/>
    <p:sldId id="298" r:id="rId11"/>
    <p:sldId id="289" r:id="rId12"/>
    <p:sldId id="290" r:id="rId13"/>
    <p:sldId id="291" r:id="rId14"/>
    <p:sldId id="292" r:id="rId15"/>
    <p:sldId id="293" r:id="rId16"/>
    <p:sldId id="294" r:id="rId17"/>
    <p:sldId id="276" r:id="rId18"/>
    <p:sldId id="296" r:id="rId19"/>
    <p:sldId id="283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CC99"/>
    <a:srgbClr val="FF9900"/>
    <a:srgbClr val="FFCC00"/>
    <a:srgbClr val="CCCC00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E945E-369F-463A-8184-821FE41A2E95}" type="datetimeFigureOut">
              <a:rPr lang="fi-FI" smtClean="0"/>
              <a:pPr/>
              <a:t>30.8.2016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B6B5-0437-4D39-B57E-1352D6A200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128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i-FI" smtClean="0"/>
              <a:t>6.2.2016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D25EC4-A2ED-41B3-9CCE-7721381E23C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ider.com/" TargetMode="External"/><Relationship Id="rId2" Type="http://schemas.openxmlformats.org/officeDocument/2006/relationships/hyperlink" Target="http://www.stickymoos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odey.com/generators/newspaper/snippet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agazinefactory.edu.fi/?str=0&amp;lang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2" Type="http://schemas.openxmlformats.org/officeDocument/2006/relationships/hyperlink" Target="http://poppl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myenglishteacher.eu/blog/best-online-quiz-makers-for-teachers/" TargetMode="External"/><Relationship Id="rId4" Type="http://schemas.openxmlformats.org/officeDocument/2006/relationships/hyperlink" Target="https://getkahoo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" TargetMode="External"/><Relationship Id="rId2" Type="http://schemas.openxmlformats.org/officeDocument/2006/relationships/hyperlink" Target="http://en.lino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thinglink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" TargetMode="External"/><Relationship Id="rId2" Type="http://schemas.openxmlformats.org/officeDocument/2006/relationships/hyperlink" Target="http://vocar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pmap.com/" TargetMode="External"/><Relationship Id="rId3" Type="http://schemas.openxmlformats.org/officeDocument/2006/relationships/hyperlink" Target="https://www.youtube.com/" TargetMode="External"/><Relationship Id="rId7" Type="http://schemas.openxmlformats.org/officeDocument/2006/relationships/hyperlink" Target="http://www.makupalat.fi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.wikipedia.org/wiki/Wikipedia:Etusivu" TargetMode="External"/><Relationship Id="rId5" Type="http://schemas.openxmlformats.org/officeDocument/2006/relationships/hyperlink" Target="http://pixabay.com/fi/" TargetMode="External"/><Relationship Id="rId10" Type="http://schemas.openxmlformats.org/officeDocument/2006/relationships/hyperlink" Target="http://bit.ly/2aPh2Qd" TargetMode="External"/><Relationship Id="rId4" Type="http://schemas.openxmlformats.org/officeDocument/2006/relationships/hyperlink" Target="https://vimeo.com/" TargetMode="External"/><Relationship Id="rId9" Type="http://schemas.openxmlformats.org/officeDocument/2006/relationships/hyperlink" Target="https://peda.net/orivesi/koulutukset-2015/koulutus-1-10-20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as6cM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2aHWma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goingglobal.blogspot.fi/" TargetMode="External"/><Relationship Id="rId2" Type="http://schemas.openxmlformats.org/officeDocument/2006/relationships/hyperlink" Target="https://kvglops.wordpres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etwinningambfinland.blogspot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bbl.us/" TargetMode="External"/><Relationship Id="rId2" Type="http://schemas.openxmlformats.org/officeDocument/2006/relationships/hyperlink" Target="http://poppl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strips.com/create/comic/" TargetMode="External"/><Relationship Id="rId2" Type="http://schemas.openxmlformats.org/officeDocument/2006/relationships/hyperlink" Target="http://www.makebeliefscomi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99992" y="2276872"/>
            <a:ext cx="3672408" cy="2637820"/>
          </a:xfrm>
        </p:spPr>
        <p:txBody>
          <a:bodyPr>
            <a:noAutofit/>
          </a:bodyPr>
          <a:lstStyle/>
          <a:p>
            <a:pPr algn="r"/>
            <a:r>
              <a:rPr lang="fi-FI" sz="2800" b="1" dirty="0" smtClean="0"/>
              <a:t>Digiloikasta apua kiireeseen, materiaalipulaan ja eriyttämiseen</a:t>
            </a:r>
            <a:endParaRPr lang="fi-FI" sz="2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44008" y="5099494"/>
            <a:ext cx="3528392" cy="92179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i-FI" dirty="0" smtClean="0"/>
              <a:t>Tiina Sarisalmi</a:t>
            </a:r>
          </a:p>
          <a:p>
            <a:pPr algn="r"/>
            <a:r>
              <a:rPr lang="fi-FI" dirty="0" smtClean="0"/>
              <a:t>Suomi-koulujen seminaari</a:t>
            </a:r>
          </a:p>
          <a:p>
            <a:pPr algn="r"/>
            <a:r>
              <a:rPr lang="fi-FI" dirty="0" smtClean="0"/>
              <a:t>5.8.2016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513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2660" cy="601136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Tarinan kerronta</a:t>
            </a:r>
            <a:endParaRPr lang="fi-FI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7" y="1662261"/>
            <a:ext cx="6192688" cy="437246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i-FI" dirty="0" smtClean="0">
                <a:latin typeface="Calibri" panose="020F0502020204030204" pitchFamily="34" charset="0"/>
              </a:rPr>
              <a:t>Lapset kertovat tarinan suullisesti</a:t>
            </a:r>
          </a:p>
          <a:p>
            <a:r>
              <a:rPr lang="fi-FI" dirty="0" smtClean="0">
                <a:latin typeface="Calibri" panose="020F0502020204030204" pitchFamily="34" charset="0"/>
              </a:rPr>
              <a:t>Tarina nauhoitetaan älypuhelimella</a:t>
            </a:r>
          </a:p>
          <a:p>
            <a:r>
              <a:rPr lang="fi-FI" dirty="0">
                <a:latin typeface="Calibri" panose="020F0502020204030204" pitchFamily="34" charset="0"/>
              </a:rPr>
              <a:t>t</a:t>
            </a:r>
            <a:r>
              <a:rPr lang="fi-FI" dirty="0" smtClean="0">
                <a:latin typeface="Calibri" panose="020F0502020204030204" pitchFamily="34" charset="0"/>
              </a:rPr>
              <a:t>ai tarina muutetaan tekstiksi:</a:t>
            </a:r>
          </a:p>
          <a:p>
            <a:pPr lvl="1"/>
            <a:r>
              <a:rPr lang="fi-FI" dirty="0" err="1" smtClean="0">
                <a:latin typeface="Calibri" panose="020F0502020204030204" pitchFamily="34" charset="0"/>
              </a:rPr>
              <a:t>Google.docsin</a:t>
            </a:r>
            <a:r>
              <a:rPr lang="fi-FI" dirty="0" smtClean="0">
                <a:latin typeface="Calibri" panose="020F0502020204030204" pitchFamily="34" charset="0"/>
              </a:rPr>
              <a:t> puhetyökalulla</a:t>
            </a:r>
          </a:p>
          <a:p>
            <a:pPr lvl="1"/>
            <a:r>
              <a:rPr lang="fi-FI" dirty="0" err="1" smtClean="0">
                <a:latin typeface="Calibri" panose="020F0502020204030204" pitchFamily="34" charset="0"/>
              </a:rPr>
              <a:t>iPadilla</a:t>
            </a:r>
            <a:r>
              <a:rPr lang="fi-FI" dirty="0" smtClean="0">
                <a:latin typeface="Calibri" panose="020F0502020204030204" pitchFamily="34" charset="0"/>
              </a:rPr>
              <a:t> esim. </a:t>
            </a:r>
            <a:r>
              <a:rPr lang="fi-FI" dirty="0" err="1" smtClean="0">
                <a:latin typeface="Calibri" panose="020F0502020204030204" pitchFamily="34" charset="0"/>
              </a:rPr>
              <a:t>Dragon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Dictator</a:t>
            </a:r>
            <a:r>
              <a:rPr lang="fi-FI" dirty="0" smtClean="0">
                <a:latin typeface="Calibri" panose="020F0502020204030204" pitchFamily="34" charset="0"/>
              </a:rPr>
              <a:t> –sovellus</a:t>
            </a:r>
          </a:p>
          <a:p>
            <a:pPr marL="68580" indent="0">
              <a:buNone/>
            </a:pPr>
            <a:r>
              <a:rPr lang="fi-FI" dirty="0" smtClean="0">
                <a:latin typeface="Calibri" panose="020F0502020204030204" pitchFamily="34" charset="0"/>
              </a:rPr>
              <a:t>Lapset kuvittavat oman tarinansa</a:t>
            </a:r>
          </a:p>
          <a:p>
            <a:r>
              <a:rPr lang="fi-FI" dirty="0" smtClean="0">
                <a:latin typeface="Calibri" panose="020F0502020204030204" pitchFamily="34" charset="0"/>
              </a:rPr>
              <a:t>Piirtävät paperille ja piirrokset skannataan</a:t>
            </a:r>
          </a:p>
          <a:p>
            <a:r>
              <a:rPr lang="fi-FI" b="1" dirty="0">
                <a:latin typeface="Calibri" panose="020F0502020204030204" pitchFamily="34" charset="0"/>
              </a:rPr>
              <a:t>t</a:t>
            </a:r>
            <a:r>
              <a:rPr lang="fi-FI" b="1" dirty="0" smtClean="0">
                <a:latin typeface="Calibri" panose="020F0502020204030204" pitchFamily="34" charset="0"/>
              </a:rPr>
              <a:t>ai</a:t>
            </a:r>
            <a:r>
              <a:rPr lang="fi-FI" dirty="0" smtClean="0">
                <a:latin typeface="Calibri" panose="020F0502020204030204" pitchFamily="34" charset="0"/>
              </a:rPr>
              <a:t> käyttävät </a:t>
            </a:r>
            <a:r>
              <a:rPr lang="fi-FI" dirty="0" err="1" smtClean="0">
                <a:latin typeface="Calibri" panose="020F0502020204030204" pitchFamily="34" charset="0"/>
              </a:rPr>
              <a:t>iPadin</a:t>
            </a:r>
            <a:r>
              <a:rPr lang="fi-FI" dirty="0" smtClean="0">
                <a:latin typeface="Calibri" panose="020F0502020204030204" pitchFamily="34" charset="0"/>
              </a:rPr>
              <a:t> piirtotyökalua</a:t>
            </a:r>
          </a:p>
          <a:p>
            <a:pPr marL="68580" indent="0">
              <a:buNone/>
            </a:pPr>
            <a:r>
              <a:rPr lang="fi-FI" dirty="0" smtClean="0">
                <a:latin typeface="Calibri" panose="020F0502020204030204" pitchFamily="34" charset="0"/>
              </a:rPr>
              <a:t>Yhdistetään tarinat ja piirrokset videoksi tai nettikirjaksi (esim. Powerpoint tai </a:t>
            </a:r>
            <a:r>
              <a:rPr lang="fi-FI" dirty="0" err="1" smtClean="0">
                <a:latin typeface="Calibri" panose="020F0502020204030204" pitchFamily="34" charset="0"/>
              </a:rPr>
              <a:t>Book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Creator</a:t>
            </a:r>
            <a:r>
              <a:rPr lang="fi-FI" dirty="0" smtClean="0">
                <a:latin typeface="Calibri" panose="020F0502020204030204" pitchFamily="34" charset="0"/>
              </a:rPr>
              <a:t>).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352" y="980728"/>
            <a:ext cx="2978552" cy="20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77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7974" y="741443"/>
            <a:ext cx="7625010" cy="589792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674591"/>
            <a:ext cx="7344815" cy="4706737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4200" b="1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Suomalainen ruoka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600" dirty="0">
              <a:solidFill>
                <a:schemeClr val="tx1"/>
              </a:solidFill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Suunnittele </a:t>
            </a: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suomalainen lempiateriasi</a:t>
            </a:r>
            <a:endParaRPr lang="fi-FI" altLang="fi-FI" sz="3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Ota siitä kuvia kotona tai etsi netistä</a:t>
            </a:r>
            <a:endParaRPr lang="fi-FI" altLang="fi-FI" sz="3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Tee siitä kuvakollaasi tai </a:t>
            </a:r>
            <a:r>
              <a:rPr lang="fi-FI" altLang="fi-FI" sz="3800" dirty="0" err="1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powerpoint-</a:t>
            </a: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/>
            </a:r>
            <a:b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</a:b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esitys</a:t>
            </a: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Kirjoita esitykseen ruokien ja ruokailuvälineiden nimet</a:t>
            </a:r>
            <a:endParaRPr lang="fi-FI" altLang="fi-FI" sz="3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Äänestäkää kenen </a:t>
            </a: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ateria </a:t>
            </a: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on terveellisin tai herkullisin</a:t>
            </a:r>
            <a:endParaRPr lang="fi-FI" altLang="fi-FI" sz="3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2"/>
              </a:rPr>
              <a:t>http://www.stickymoose.com/</a:t>
            </a: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- äänestystyökalu, ei edellytä kirjautumista.</a:t>
            </a:r>
            <a:endParaRPr lang="fi-FI" altLang="fi-FI" sz="3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http://www.tricider.com/</a:t>
            </a: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i-FI" altLang="fi-FI" sz="3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perustele, kommentoi </a:t>
            </a:r>
            <a:r>
              <a:rPr lang="fi-FI" altLang="fi-FI" sz="3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 äänestä, ei edellytä kirjautumista</a:t>
            </a:r>
            <a:endParaRPr lang="fi-FI" altLang="fi-FI" sz="3800" b="1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484784"/>
            <a:ext cx="2545333" cy="190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94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816604"/>
            <a:ext cx="7625010" cy="777243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674590"/>
            <a:ext cx="7344816" cy="47205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i-FI" sz="2600" b="1" dirty="0">
                <a:latin typeface="Calibri" panose="020F0502020204030204" pitchFamily="34" charset="0"/>
              </a:rPr>
              <a:t>Uutiset</a:t>
            </a:r>
            <a:endParaRPr lang="fi-FI" sz="2600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sz="1100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</a:rPr>
              <a:t>Tutkitaan </a:t>
            </a:r>
            <a:r>
              <a:rPr lang="fi-FI" dirty="0">
                <a:latin typeface="Calibri" panose="020F0502020204030204" pitchFamily="34" charset="0"/>
              </a:rPr>
              <a:t>pääuutisia suomalaisista </a:t>
            </a:r>
            <a:r>
              <a:rPr lang="fi-FI" dirty="0" smtClean="0">
                <a:latin typeface="Calibri" panose="020F0502020204030204" pitchFamily="34" charset="0"/>
              </a:rPr>
              <a:t/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</a:rPr>
              <a:t>lehdistä </a:t>
            </a:r>
            <a:r>
              <a:rPr lang="fi-FI" dirty="0">
                <a:latin typeface="Calibri" panose="020F0502020204030204" pitchFamily="34" charset="0"/>
              </a:rPr>
              <a:t>ja tehdään niistä kooste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Kirjoitetaan </a:t>
            </a:r>
            <a:r>
              <a:rPr lang="fi-FI" dirty="0" smtClean="0">
                <a:latin typeface="Calibri" panose="020F0502020204030204" pitchFamily="34" charset="0"/>
              </a:rPr>
              <a:t>oma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</a:rPr>
              <a:t>uutinen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Julkaistaan se lehtileiketyökalulla: </a:t>
            </a:r>
            <a:r>
              <a:rPr lang="fi-FI" u="sng" dirty="0">
                <a:latin typeface="Calibri" panose="020F0502020204030204" pitchFamily="34" charset="0"/>
                <a:hlinkClick r:id="rId2"/>
              </a:rPr>
              <a:t>http://www.fodey.com/generators/newspaper/snippet.asp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</a:rPr>
              <a:t>Tehdään videouutiset, </a:t>
            </a:r>
            <a:r>
              <a:rPr lang="fi-FI" dirty="0">
                <a:latin typeface="Calibri" panose="020F0502020204030204" pitchFamily="34" charset="0"/>
              </a:rPr>
              <a:t>jossa luetaan ääneen ja näytetään kuvia (itse otettuja ja lavastettuja) erilaisista keksityistä uutisista (</a:t>
            </a:r>
            <a:r>
              <a:rPr lang="fi-FI" dirty="0" err="1">
                <a:latin typeface="Calibri" panose="020F0502020204030204" pitchFamily="34" charset="0"/>
              </a:rPr>
              <a:t>MovieMaker</a:t>
            </a:r>
            <a:r>
              <a:rPr lang="fi-FI" dirty="0">
                <a:latin typeface="Calibri" panose="020F0502020204030204" pitchFamily="34" charset="0"/>
              </a:rPr>
              <a:t> tai </a:t>
            </a:r>
            <a:r>
              <a:rPr lang="fi-FI" dirty="0" err="1">
                <a:latin typeface="Calibri" panose="020F0502020204030204" pitchFamily="34" charset="0"/>
              </a:rPr>
              <a:t>iMovie</a:t>
            </a:r>
            <a:r>
              <a:rPr lang="fi-FI" dirty="0">
                <a:latin typeface="Calibri" panose="020F0502020204030204" pitchFamily="34" charset="0"/>
              </a:rPr>
              <a:t>)</a:t>
            </a:r>
            <a:endParaRPr lang="fi-FI" altLang="fi-FI" b="1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603707" y="6030023"/>
            <a:ext cx="3502152" cy="365125"/>
          </a:xfrm>
        </p:spPr>
        <p:txBody>
          <a:bodyPr/>
          <a:lstStyle/>
          <a:p>
            <a:r>
              <a:rPr lang="fi-FI" dirty="0" smtClean="0"/>
              <a:t>Tiina Sarisalmi  5.8.2016</a:t>
            </a:r>
            <a:endParaRPr lang="fi-F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492" y="816604"/>
            <a:ext cx="2794683" cy="29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3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816604"/>
            <a:ext cx="7625010" cy="777243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7268" y="1668240"/>
            <a:ext cx="7601310" cy="47205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i-FI" b="1" dirty="0" smtClean="0">
                <a:latin typeface="Calibri" panose="020F0502020204030204" pitchFamily="34" charset="0"/>
              </a:rPr>
              <a:t>Luokka- tai koulun lehti</a:t>
            </a: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Oppilaat työskentelevät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ryhmissä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, jotka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keksivät lehdelle nimiä. Lehden nimi valitaan äänestämällä 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(stickymoose.com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tai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tricider.com)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Ryhmät suunnittelevat artikkelinsa ja aiheensa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Jaetaan tehtävät, kuka kirjoittaa ja kuka ottaa kuvia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Aiheet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voivat olla koulusta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tai liittyä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ruokaan, muotiin, harrastuksiin, trendeihin, musiikkiin, elokuviin, kirjoihin tai globaaleihin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ongelmiin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jne. </a:t>
            </a:r>
            <a:endParaRPr lang="fi-FI" altLang="fi-FI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fi-FI" dirty="0" err="1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Lehti</a:t>
            </a:r>
            <a:r>
              <a:rPr lang="en-US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r>
              <a:rPr lang="en-US" altLang="fi-FI" dirty="0" err="1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tehdään</a:t>
            </a:r>
            <a:r>
              <a:rPr lang="en-US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esim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. Magazine </a:t>
            </a:r>
            <a:r>
              <a:rPr lang="en-US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Factory-</a:t>
            </a:r>
            <a:r>
              <a:rPr lang="en-US" altLang="fi-FI" dirty="0" err="1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alustalle</a:t>
            </a:r>
            <a:r>
              <a:rPr lang="en-US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r>
              <a:rPr lang="en-US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2"/>
              </a:rPr>
              <a:t>http://magazinefactory.edu.fi/?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2"/>
              </a:rPr>
              <a:t>str=0&amp;lang=2</a:t>
            </a:r>
            <a:endParaRPr lang="en-US" altLang="fi-FI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iPadilla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voi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hyödyntää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esim</a:t>
            </a:r>
            <a:r>
              <a:rPr lang="en-US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. Book Creator </a:t>
            </a:r>
            <a:r>
              <a:rPr lang="en-US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sovellusta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603707" y="6030023"/>
            <a:ext cx="3502152" cy="365125"/>
          </a:xfrm>
        </p:spPr>
        <p:txBody>
          <a:bodyPr/>
          <a:lstStyle/>
          <a:p>
            <a:r>
              <a:rPr lang="fi-FI" dirty="0" smtClean="0"/>
              <a:t>Tiina Sarisalmi  5.8.2016</a:t>
            </a:r>
            <a:endParaRPr lang="fi-F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Kuva 7" descr="Uutiset, Otsikot, Uutiskirje, Tiedot, Luku, Pap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061" y="685800"/>
            <a:ext cx="2150517" cy="1310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5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698680"/>
            <a:ext cx="7625010" cy="777243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7268" y="1668240"/>
            <a:ext cx="7601310" cy="47205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i-FI" b="1" dirty="0">
                <a:latin typeface="Calibri" panose="020F0502020204030204" pitchFamily="34" charset="0"/>
              </a:rPr>
              <a:t>Suomen </a:t>
            </a:r>
            <a:r>
              <a:rPr lang="fi-FI" b="1" dirty="0" smtClean="0">
                <a:latin typeface="Calibri" panose="020F0502020204030204" pitchFamily="34" charset="0"/>
              </a:rPr>
              <a:t>eläimiä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Tee eläimistä erilaisia ajatuskarttoja ja </a:t>
            </a:r>
            <a:r>
              <a:rPr lang="fi-FI" dirty="0" smtClean="0">
                <a:latin typeface="Calibri" panose="020F0502020204030204" pitchFamily="34" charset="0"/>
              </a:rPr>
              <a:t/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</a:rPr>
              <a:t>luokittele </a:t>
            </a:r>
            <a:r>
              <a:rPr lang="fi-FI" dirty="0">
                <a:latin typeface="Calibri" panose="020F0502020204030204" pitchFamily="34" charset="0"/>
              </a:rPr>
              <a:t>niitä eri tavoin (riippuen </a:t>
            </a:r>
            <a:r>
              <a:rPr lang="fi-FI" dirty="0" smtClean="0">
                <a:latin typeface="Calibri" panose="020F0502020204030204" pitchFamily="34" charset="0"/>
              </a:rPr>
              <a:t/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</a:rPr>
              <a:t>oppilaan </a:t>
            </a:r>
            <a:r>
              <a:rPr lang="fi-FI" dirty="0">
                <a:latin typeface="Calibri" panose="020F0502020204030204" pitchFamily="34" charset="0"/>
              </a:rPr>
              <a:t>iästä) </a:t>
            </a:r>
            <a:r>
              <a:rPr lang="fi-FI" dirty="0" smtClean="0">
                <a:latin typeface="Calibri" panose="020F0502020204030204" pitchFamily="34" charset="0"/>
              </a:rPr>
              <a:t>esim. </a:t>
            </a:r>
            <a:r>
              <a:rPr lang="fi-FI" dirty="0">
                <a:latin typeface="Calibri" panose="020F0502020204030204" pitchFamily="34" charset="0"/>
              </a:rPr>
              <a:t>l</a:t>
            </a:r>
            <a:r>
              <a:rPr lang="fi-FI" dirty="0" smtClean="0">
                <a:latin typeface="Calibri" panose="020F0502020204030204" pitchFamily="34" charset="0"/>
              </a:rPr>
              <a:t>emmikkieläimet</a:t>
            </a:r>
            <a:r>
              <a:rPr lang="fi-FI" dirty="0">
                <a:latin typeface="Calibri" panose="020F0502020204030204" pitchFamily="34" charset="0"/>
              </a:rPr>
              <a:t>, maatilan eläimet, metsän </a:t>
            </a:r>
            <a:r>
              <a:rPr lang="fi-FI" dirty="0" smtClean="0">
                <a:latin typeface="Calibri" panose="020F0502020204030204" pitchFamily="34" charset="0"/>
              </a:rPr>
              <a:t>eläimet tai kalat</a:t>
            </a:r>
            <a:r>
              <a:rPr lang="fi-FI" dirty="0">
                <a:latin typeface="Calibri" panose="020F0502020204030204" pitchFamily="34" charset="0"/>
              </a:rPr>
              <a:t>, linnut, hyönteiset, matelijat, nisäkkäät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Lisää kuvia, videoita, linkkejä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u="sng" dirty="0">
                <a:latin typeface="Calibri" panose="020F0502020204030204" pitchFamily="34" charset="0"/>
                <a:hlinkClick r:id="rId2"/>
              </a:rPr>
              <a:t>http://popplet.com/</a:t>
            </a:r>
            <a:r>
              <a:rPr lang="fi-FI" dirty="0">
                <a:latin typeface="Calibri" panose="020F0502020204030204" pitchFamily="34" charset="0"/>
              </a:rPr>
              <a:t> tai  </a:t>
            </a:r>
            <a:r>
              <a:rPr lang="fi-FI" u="sng" dirty="0">
                <a:latin typeface="Calibri" panose="020F0502020204030204" pitchFamily="34" charset="0"/>
                <a:hlinkClick r:id="rId3"/>
              </a:rPr>
              <a:t>https://bubbl.us/</a:t>
            </a:r>
            <a:r>
              <a:rPr lang="fi-FI" dirty="0">
                <a:latin typeface="Calibri" panose="020F0502020204030204" pitchFamily="34" charset="0"/>
              </a:rPr>
              <a:t> 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</a:rPr>
              <a:t>tai etsi </a:t>
            </a:r>
            <a:r>
              <a:rPr lang="fi-FI" dirty="0">
                <a:latin typeface="Calibri" panose="020F0502020204030204" pitchFamily="34" charset="0"/>
              </a:rPr>
              <a:t>tietoa eläinten </a:t>
            </a:r>
            <a:r>
              <a:rPr lang="fi-FI" dirty="0" smtClean="0">
                <a:latin typeface="Calibri" panose="020F0502020204030204" pitchFamily="34" charset="0"/>
              </a:rPr>
              <a:t>ennätyksistä ja tee </a:t>
            </a:r>
            <a:r>
              <a:rPr lang="fi-FI" dirty="0">
                <a:latin typeface="Calibri" panose="020F0502020204030204" pitchFamily="34" charset="0"/>
              </a:rPr>
              <a:t>tietokilpailu (kyselytyökalut esim. </a:t>
            </a:r>
            <a:r>
              <a:rPr lang="fi-FI" dirty="0">
                <a:latin typeface="Calibri" panose="020F0502020204030204" pitchFamily="34" charset="0"/>
                <a:hlinkClick r:id="rId4"/>
              </a:rPr>
              <a:t>https://getkahoot.com</a:t>
            </a:r>
            <a:r>
              <a:rPr lang="fi-FI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fi-FI" dirty="0" smtClean="0">
                <a:latin typeface="Calibri" panose="020F0502020204030204" pitchFamily="34" charset="0"/>
              </a:rPr>
              <a:t> tai </a:t>
            </a:r>
            <a:r>
              <a:rPr lang="fi-FI" u="sng" dirty="0">
                <a:latin typeface="Calibri" panose="020F0502020204030204" pitchFamily="34" charset="0"/>
                <a:hlinkClick r:id="rId5"/>
              </a:rPr>
              <a:t>http://www.myenglishteacher.eu/blog/best-online-quiz-makers-for-teachers</a:t>
            </a:r>
            <a:r>
              <a:rPr lang="fi-FI" u="sng" dirty="0" smtClean="0">
                <a:latin typeface="Calibri" panose="020F0502020204030204" pitchFamily="34" charset="0"/>
                <a:hlinkClick r:id="rId5"/>
              </a:rPr>
              <a:t>/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</a:rPr>
              <a:t>)</a:t>
            </a:r>
            <a:endParaRPr lang="fi-FI" dirty="0">
              <a:latin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603707" y="6030023"/>
            <a:ext cx="3502152" cy="365125"/>
          </a:xfrm>
        </p:spPr>
        <p:txBody>
          <a:bodyPr/>
          <a:lstStyle/>
          <a:p>
            <a:r>
              <a:rPr lang="fi-FI" dirty="0" smtClean="0"/>
              <a:t>Tiina Sarisalmi  5.8.2016</a:t>
            </a:r>
            <a:endParaRPr lang="fi-F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953" y="429422"/>
            <a:ext cx="2443336" cy="2279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386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698680"/>
            <a:ext cx="7625010" cy="777243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7268" y="1668240"/>
            <a:ext cx="7601310" cy="47205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i-FI" sz="2600" b="1" dirty="0">
                <a:latin typeface="Calibri" panose="020F0502020204030204" pitchFamily="34" charset="0"/>
              </a:rPr>
              <a:t>Suomen </a:t>
            </a:r>
            <a:r>
              <a:rPr lang="fi-FI" sz="2600" b="1" dirty="0" smtClean="0">
                <a:latin typeface="Calibri" panose="020F0502020204030204" pitchFamily="34" charset="0"/>
              </a:rPr>
              <a:t>luonto, kasvit ja kukat</a:t>
            </a:r>
            <a:endParaRPr lang="fi-FI" sz="2600" b="1" dirty="0">
              <a:latin typeface="Calibri" panose="020F0502020204030204" pitchFamily="34" charset="0"/>
            </a:endParaRPr>
          </a:p>
          <a:p>
            <a:pPr marL="68580" indent="0">
              <a:buClrTx/>
              <a:buNone/>
            </a:pPr>
            <a:endParaRPr lang="fi-FI" sz="1400" dirty="0" smtClean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Calibri" panose="020F0502020204030204" pitchFamily="34" charset="0"/>
              </a:rPr>
              <a:t>Käytä omia kuviasi </a:t>
            </a:r>
            <a:r>
              <a:rPr lang="fi-FI" dirty="0">
                <a:latin typeface="Calibri" panose="020F0502020204030204" pitchFamily="34" charset="0"/>
              </a:rPr>
              <a:t>tai hae </a:t>
            </a:r>
            <a:r>
              <a:rPr lang="fi-FI" dirty="0" smtClean="0">
                <a:latin typeface="Calibri" panose="020F0502020204030204" pitchFamily="34" charset="0"/>
              </a:rPr>
              <a:t>netistä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Tee parisi kanssa esim. kasvi-/</a:t>
            </a:r>
            <a:r>
              <a:rPr lang="fi-FI" dirty="0" smtClean="0">
                <a:latin typeface="Calibri" panose="020F0502020204030204" pitchFamily="34" charset="0"/>
              </a:rPr>
              <a:t>kukka-</a:t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</a:rPr>
              <a:t>seinä </a:t>
            </a:r>
            <a:r>
              <a:rPr lang="fi-FI" dirty="0">
                <a:latin typeface="Calibri" panose="020F0502020204030204" pitchFamily="34" charset="0"/>
              </a:rPr>
              <a:t>eri kuukausina kukkivista kasveista </a:t>
            </a:r>
            <a:endParaRPr lang="fi-FI" dirty="0" smtClean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b="1" dirty="0" smtClean="0">
                <a:latin typeface="Calibri" panose="020F0502020204030204" pitchFamily="34" charset="0"/>
              </a:rPr>
              <a:t>tai</a:t>
            </a:r>
            <a:r>
              <a:rPr lang="fi-FI" dirty="0" smtClean="0">
                <a:latin typeface="Calibri" panose="020F0502020204030204" pitchFamily="34" charset="0"/>
              </a:rPr>
              <a:t> Suomessa </a:t>
            </a:r>
            <a:r>
              <a:rPr lang="fi-FI" dirty="0">
                <a:latin typeface="Calibri" panose="020F0502020204030204" pitchFamily="34" charset="0"/>
              </a:rPr>
              <a:t>kasvavista </a:t>
            </a:r>
            <a:r>
              <a:rPr lang="fi-FI" dirty="0" smtClean="0">
                <a:latin typeface="Calibri" panose="020F0502020204030204" pitchFamily="34" charset="0"/>
              </a:rPr>
              <a:t>marjoista, hedelmistä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</a:rPr>
              <a:t>ja vihanneksista</a:t>
            </a:r>
            <a:r>
              <a:rPr lang="fi-FI" dirty="0">
                <a:latin typeface="Calibri" panose="020F0502020204030204" pitchFamily="34" charset="0"/>
              </a:rPr>
              <a:t> </a:t>
            </a:r>
            <a:endParaRPr lang="fi-FI" dirty="0" smtClean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b="1" dirty="0" smtClean="0">
                <a:latin typeface="Calibri" panose="020F0502020204030204" pitchFamily="34" charset="0"/>
              </a:rPr>
              <a:t>tai</a:t>
            </a:r>
            <a:r>
              <a:rPr lang="fi-FI" dirty="0" smtClean="0">
                <a:latin typeface="Calibri" panose="020F0502020204030204" pitchFamily="34" charset="0"/>
              </a:rPr>
              <a:t> puista</a:t>
            </a:r>
            <a:r>
              <a:rPr lang="fi-FI" dirty="0">
                <a:latin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</a:rPr>
              <a:t>ja pensaista</a:t>
            </a:r>
            <a:endParaRPr lang="fi-FI" b="1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u="sng" dirty="0" smtClean="0">
                <a:latin typeface="Calibri" panose="020F0502020204030204" pitchFamily="34" charset="0"/>
                <a:hlinkClick r:id="rId2"/>
              </a:rPr>
              <a:t>http://en.linoit.com/</a:t>
            </a:r>
            <a:r>
              <a:rPr lang="fi-FI" dirty="0" smtClean="0">
                <a:latin typeface="Calibri" panose="020F0502020204030204" pitchFamily="34" charset="0"/>
              </a:rPr>
              <a:t> tai </a:t>
            </a:r>
            <a:r>
              <a:rPr lang="fi-FI" u="sng" dirty="0" smtClean="0">
                <a:latin typeface="Calibri" panose="020F0502020204030204" pitchFamily="34" charset="0"/>
                <a:hlinkClick r:id="rId3"/>
              </a:rPr>
              <a:t>http://www.padlet.com</a:t>
            </a:r>
            <a:endParaRPr lang="fi-FI" u="sng" dirty="0" smtClean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Lisää kuviin tekstiä ja linkkejä tai </a:t>
            </a:r>
            <a:r>
              <a:rPr lang="fi-FI" dirty="0" smtClean="0">
                <a:latin typeface="Calibri" panose="020F0502020204030204" pitchFamily="34" charset="0"/>
              </a:rPr>
              <a:t>videoita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u="sng" dirty="0">
                <a:latin typeface="Calibri" panose="020F0502020204030204" pitchFamily="34" charset="0"/>
                <a:hlinkClick r:id="rId4"/>
              </a:rPr>
              <a:t>https://www.thinglink.com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fi-FI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603707" y="6030023"/>
            <a:ext cx="3502152" cy="365125"/>
          </a:xfrm>
        </p:spPr>
        <p:txBody>
          <a:bodyPr/>
          <a:lstStyle/>
          <a:p>
            <a:r>
              <a:rPr lang="fi-FI" dirty="0" smtClean="0"/>
              <a:t>Tiina Sarisalmi  5.8.2016</a:t>
            </a:r>
            <a:endParaRPr lang="fi-F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808192"/>
            <a:ext cx="2337923" cy="2396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67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698680"/>
            <a:ext cx="7625010" cy="777243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7268" y="1668240"/>
            <a:ext cx="7601310" cy="472055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i-FI" sz="2600" b="1" dirty="0" smtClean="0">
                <a:latin typeface="Calibri" panose="020F0502020204030204" pitchFamily="34" charset="0"/>
              </a:rPr>
              <a:t>Ystävät </a:t>
            </a:r>
            <a:endParaRPr lang="fi-FI" b="1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Oppilaat </a:t>
            </a:r>
            <a:r>
              <a:rPr lang="fi-FI" dirty="0" smtClean="0">
                <a:latin typeface="Calibri" panose="020F0502020204030204" pitchFamily="34" charset="0"/>
              </a:rPr>
              <a:t>haastattelevat </a:t>
            </a:r>
            <a:r>
              <a:rPr lang="fi-FI" dirty="0">
                <a:latin typeface="Calibri" panose="020F0502020204030204" pitchFamily="34" charset="0"/>
              </a:rPr>
              <a:t>ystäviään ja </a:t>
            </a:r>
            <a:r>
              <a:rPr lang="fi-FI" dirty="0" smtClean="0">
                <a:latin typeface="Calibri" panose="020F0502020204030204" pitchFamily="34" charset="0"/>
              </a:rPr>
              <a:t/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</a:rPr>
              <a:t>nauhoittavat haastattelun: </a:t>
            </a:r>
            <a:r>
              <a:rPr lang="fi-FI" u="sng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fi-FI" u="sng" dirty="0">
                <a:latin typeface="Calibri" panose="020F0502020204030204" pitchFamily="34" charset="0"/>
                <a:hlinkClick r:id="rId2"/>
              </a:rPr>
              <a:t>://vocaroo.com/</a:t>
            </a:r>
            <a:r>
              <a:rPr lang="fi-FI" dirty="0">
                <a:latin typeface="Calibri" panose="020F0502020204030204" pitchFamily="34" charset="0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Haastattelun voi nauhoittaa myös esim. kännykällä tai muulla mobiililaitteella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He ottavat kuvia ystävistään, tekevät kuvista videon ja liittävät äänitteen </a:t>
            </a:r>
            <a:r>
              <a:rPr lang="fi-FI" dirty="0" smtClean="0">
                <a:latin typeface="Calibri" panose="020F0502020204030204" pitchFamily="34" charset="0"/>
              </a:rPr>
              <a:t>videoon (</a:t>
            </a:r>
            <a:r>
              <a:rPr lang="en-US" dirty="0" err="1" smtClean="0">
                <a:latin typeface="Calibri" panose="020F0502020204030204" pitchFamily="34" charset="0"/>
              </a:rPr>
              <a:t>MovieMaker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tai </a:t>
            </a:r>
            <a:r>
              <a:rPr lang="en-US" dirty="0" smtClean="0">
                <a:latin typeface="Calibri" panose="020F0502020204030204" pitchFamily="34" charset="0"/>
              </a:rPr>
              <a:t>iMovie)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b="1" dirty="0" smtClean="0">
                <a:latin typeface="Calibri" panose="020F0502020204030204" pitchFamily="34" charset="0"/>
              </a:rPr>
              <a:t>tai</a:t>
            </a:r>
            <a:r>
              <a:rPr lang="fi-FI" dirty="0" smtClean="0">
                <a:latin typeface="Calibri" panose="020F0502020204030204" pitchFamily="34" charset="0"/>
              </a:rPr>
              <a:t> oppilaat </a:t>
            </a:r>
            <a:r>
              <a:rPr lang="fi-FI" dirty="0">
                <a:latin typeface="Calibri" panose="020F0502020204030204" pitchFamily="34" charset="0"/>
              </a:rPr>
              <a:t>tekevät kyselyn johon ystävät vastaavat </a:t>
            </a:r>
            <a:r>
              <a:rPr lang="fi-FI" dirty="0" smtClean="0">
                <a:latin typeface="Calibri" panose="020F0502020204030204" pitchFamily="34" charset="0"/>
              </a:rPr>
              <a:t>etunimellä (ystäväkirjan </a:t>
            </a:r>
            <a:r>
              <a:rPr lang="fi-FI" dirty="0">
                <a:latin typeface="Calibri" panose="020F0502020204030204" pitchFamily="34" charset="0"/>
              </a:rPr>
              <a:t>tapaan) ja liittävät </a:t>
            </a:r>
            <a:r>
              <a:rPr lang="fi-FI" dirty="0" err="1" smtClean="0">
                <a:latin typeface="Calibri" panose="020F0502020204030204" pitchFamily="34" charset="0"/>
              </a:rPr>
              <a:t>selfien</a:t>
            </a:r>
            <a:endParaRPr lang="fi-FI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Kaikista ystävistä kootaan ystäväkirja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</a:rPr>
              <a:t>esim. </a:t>
            </a:r>
            <a:r>
              <a:rPr lang="fi-FI" u="sng" dirty="0">
                <a:latin typeface="Calibri" panose="020F0502020204030204" pitchFamily="34" charset="0"/>
                <a:hlinkClick r:id="rId3"/>
              </a:rPr>
              <a:t>http://issuu.com/</a:t>
            </a:r>
            <a:r>
              <a:rPr lang="fi-FI" dirty="0">
                <a:latin typeface="Calibri" panose="020F0502020204030204" pitchFamily="34" charset="0"/>
              </a:rPr>
              <a:t> (jos on kuvien julkaisulupa)</a:t>
            </a:r>
          </a:p>
          <a:p>
            <a:pPr marL="68580" indent="0">
              <a:buNone/>
            </a:pPr>
            <a:endParaRPr lang="fi-FI" b="1" dirty="0">
              <a:latin typeface="Calibri" panose="020F0502020204030204" pitchFamily="34" charset="0"/>
            </a:endParaRPr>
          </a:p>
          <a:p>
            <a:pPr marL="68580" indent="0">
              <a:buClrTx/>
              <a:buNone/>
            </a:pPr>
            <a:endParaRPr lang="fi-FI" sz="1400" dirty="0" smtClean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fi-FI" dirty="0" smtClean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b="1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68580" indent="0">
              <a:buNone/>
            </a:pPr>
            <a:endParaRPr lang="fi-FI" sz="1100" dirty="0">
              <a:latin typeface="Calibri" panose="020F05020202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603707" y="6030023"/>
            <a:ext cx="3502152" cy="365125"/>
          </a:xfrm>
        </p:spPr>
        <p:txBody>
          <a:bodyPr/>
          <a:lstStyle/>
          <a:p>
            <a:r>
              <a:rPr lang="fi-FI" dirty="0" smtClean="0"/>
              <a:t>Tiina Sarisalmi  5.8.2016</a:t>
            </a:r>
            <a:endParaRPr lang="fi-F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4995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258" y="491677"/>
            <a:ext cx="2179320" cy="195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482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526405"/>
            <a:ext cx="2160240" cy="22257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4090" y="908720"/>
            <a:ext cx="7024744" cy="817160"/>
          </a:xfrm>
        </p:spPr>
        <p:txBody>
          <a:bodyPr>
            <a:normAutofit/>
          </a:bodyPr>
          <a:lstStyle/>
          <a:p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LINKKEJÄ TIEDONHAKUUN:</a:t>
            </a:r>
            <a:endParaRPr lang="fi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885871"/>
            <a:ext cx="7776864" cy="450054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VIDEOIDEN HAKU JA JAKAMINEN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https://vimeo.com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KUVIEN HAKU</a:t>
            </a:r>
          </a:p>
          <a:p>
            <a:pPr lvl="2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Googlen kuvahaku 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http://pixabay.com/fi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(vapaasti käytettävät)</a:t>
            </a:r>
          </a:p>
          <a:p>
            <a:pPr marL="6858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TIEDON HAKU AIHEITTAIN</a:t>
            </a:r>
          </a:p>
          <a:p>
            <a:pPr lvl="2"/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fi.wikipedia.org/wiki/Wikipedia:Etusivu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Makupalat: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http://www.makupalat.fi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Muokattavat kartat: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http://www.stepmap.com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Kooste erilaisista lähteistä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bit.ly/2aPh2Qd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23528" y="11663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TIEDON HAKU</a:t>
            </a:r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4788024" y="526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VERKKOTYÖKALUJA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5030288" y="6021288"/>
            <a:ext cx="3502152" cy="365125"/>
          </a:xfrm>
        </p:spPr>
        <p:txBody>
          <a:bodyPr/>
          <a:lstStyle/>
          <a:p>
            <a:r>
              <a:rPr lang="fi-FI" smtClean="0"/>
              <a:t>Tiina Sarisalmi  5.8.2016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38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526405"/>
            <a:ext cx="2160240" cy="22257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4090" y="908720"/>
            <a:ext cx="7024744" cy="817160"/>
          </a:xfrm>
        </p:spPr>
        <p:txBody>
          <a:bodyPr>
            <a:normAutofit/>
          </a:bodyPr>
          <a:lstStyle/>
          <a:p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LINKKEJÄ NETTITEHTÄVIIN:</a:t>
            </a:r>
            <a:endParaRPr lang="fi-F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492" y="1916832"/>
            <a:ext cx="7200916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Nettitehtäviä esiopetukseen</a:t>
            </a:r>
            <a:endParaRPr 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bit.ly/2as6cMF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esim. suomenkielisiä lastenlauluja</a:t>
            </a:r>
          </a:p>
          <a:p>
            <a:pPr marL="6858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Nettitehtäviä perusopetukseen</a:t>
            </a:r>
            <a:endParaRPr 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bit.ly/2aHWma8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Nettitehtäviä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iPadilla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(tai vastaavilla)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Ekapeli sovellus esiopetukseen sekä 1. – 2. -luokkalaisille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23528" y="11663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TIEDON HAKU</a:t>
            </a:r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4788024" y="526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VERKKOTYÖKALUJA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5030288" y="6021288"/>
            <a:ext cx="3502152" cy="365125"/>
          </a:xfrm>
        </p:spPr>
        <p:txBody>
          <a:bodyPr/>
          <a:lstStyle/>
          <a:p>
            <a:r>
              <a:rPr lang="fi-FI" smtClean="0"/>
              <a:t>Tiina Sarisalmi  5.8.2016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68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0382" y="1412776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smtClean="0"/>
              <a:t>KIITOS!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4095" y="3429000"/>
            <a:ext cx="6777317" cy="2043589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Blogini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2" indent="0">
              <a:buNone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kvglops.wordpress.com/ 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2" indent="0">
              <a:buNone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://schoolsgoingglobal.blogspot.fi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0080" lvl="2" indent="0">
              <a:buNone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://etwinningambfinland.blogspot.fi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2766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43648"/>
            <a:ext cx="8192910" cy="460851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83568" y="5486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2">
                    <a:lumMod val="75000"/>
                  </a:schemeClr>
                </a:solidFill>
              </a:rPr>
              <a:t>DIGI-KOULU</a:t>
            </a:r>
            <a:endParaRPr lang="fi-FI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7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90" y="1124744"/>
            <a:ext cx="8192910" cy="460851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256760"/>
            <a:ext cx="5998818" cy="433248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83568" y="5486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2">
                    <a:lumMod val="75000"/>
                  </a:schemeClr>
                </a:solidFill>
              </a:rPr>
              <a:t>DIGI-OPETTAJA</a:t>
            </a:r>
            <a:endParaRPr lang="fi-FI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9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620688"/>
            <a:ext cx="2880320" cy="203062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05059" y="2996952"/>
            <a:ext cx="7244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Calibri" panose="020F0502020204030204" pitchFamily="34" charset="0"/>
              </a:rPr>
              <a:t>Oletko käyttänyt tietotekniikkaa opetuksessa?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Calibri" panose="020F0502020204030204" pitchFamily="34" charset="0"/>
              </a:rPr>
              <a:t>Oppitunnilla – kerro esimerkki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Calibri" panose="020F0502020204030204" pitchFamily="34" charset="0"/>
              </a:rPr>
              <a:t>Kotitehtävinä – kerro esimerkki</a:t>
            </a:r>
          </a:p>
          <a:p>
            <a:endParaRPr lang="fi-FI" sz="2400" dirty="0">
              <a:latin typeface="Calibri" panose="020F0502020204030204" pitchFamily="34" charset="0"/>
            </a:endParaRPr>
          </a:p>
          <a:p>
            <a:r>
              <a:rPr lang="fi-FI" sz="2400" dirty="0" smtClean="0">
                <a:latin typeface="Calibri" panose="020F0502020204030204" pitchFamily="34" charset="0"/>
              </a:rPr>
              <a:t>Minkä koet haasteena?</a:t>
            </a:r>
          </a:p>
          <a:p>
            <a:endParaRPr lang="fi-FI" sz="2400" dirty="0">
              <a:latin typeface="Calibri" panose="020F0502020204030204" pitchFamily="34" charset="0"/>
            </a:endParaRPr>
          </a:p>
          <a:p>
            <a:r>
              <a:rPr lang="fi-FI" sz="2400" dirty="0" smtClean="0">
                <a:latin typeface="Calibri" panose="020F0502020204030204" pitchFamily="34" charset="0"/>
              </a:rPr>
              <a:t>Minkä koet mahdollisuutena?</a:t>
            </a:r>
            <a:endParaRPr lang="fi-FI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03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9472" y="665693"/>
            <a:ext cx="7024744" cy="7451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Monilukutaito - L4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7" y="1448839"/>
            <a:ext cx="7556553" cy="476844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POPS s. 21</a:t>
            </a:r>
          </a:p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erilaisten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tekstien tulkitsemisen, tuottamisen ja arvottamisen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taidot</a:t>
            </a:r>
          </a:p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laaja-alainen tekstikäsitys: kirjoitetut, puhutut, painetut, audiovisuaaliset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tai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digitaaliset tekstit</a:t>
            </a:r>
          </a:p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taito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hankkia, yhdistää, muokata, tuottaa, esittää ja arvioida tietoa eri muodoissa, eri ympäristöissä ja tilanteissa sekä erilaisten välineiden avulla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monimediaiset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teknologiaa eri tavoin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hyödyntävät oppimisympäristöt</a:t>
            </a:r>
          </a:p>
          <a:p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oppilaille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merkitykselliset, autenttiset tekstit</a:t>
            </a:r>
          </a:p>
          <a:p>
            <a:pPr marL="68580" indent="0">
              <a:buNone/>
            </a:pP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OPPILAAT ETSIVÄT JA TUOTTAVAT ITSEÄÄN KIINNOSTAVIA AUTENTTISIA TEKSTEJÄ, VIDEOITA JA MUITA MATERIAALEJA</a:t>
            </a:r>
            <a:endParaRPr lang="fi-FI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73265"/>
            <a:ext cx="2439541" cy="169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489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745152"/>
          </a:xfrm>
        </p:spPr>
        <p:txBody>
          <a:bodyPr/>
          <a:lstStyle/>
          <a:p>
            <a:r>
              <a:rPr lang="fi-FI" dirty="0" smtClean="0"/>
              <a:t>Oppilaslähtöisyys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700808"/>
            <a:ext cx="7632964" cy="460851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Oppimiskäsitys: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oppilas on aktiivinen toimija. Hän oppii asettamaan tavoitteita ja ratkaisemaan ongelmia sekä itsenäisesti että yhdessä muiden kanssa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i-FI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POPS s. 14</a:t>
            </a:r>
          </a:p>
          <a:p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Oppilaat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osallistuvat oman opiskelunsa, yhteisen koulutyön ja oppimisympäristön suunnitteluun, toteuttamiseen ja arviointiin. </a:t>
            </a:r>
            <a:r>
              <a:rPr lang="fi-FI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POPS S. 23</a:t>
            </a:r>
          </a:p>
          <a:p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Oppimisprosessin aikana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hän (oppilas) </a:t>
            </a:r>
            <a:r>
              <a:rPr lang="fi-FI" dirty="0">
                <a:latin typeface="Calibri" panose="020F0502020204030204" pitchFamily="34" charset="0"/>
                <a:cs typeface="Arial" panose="020B0604020202020204" pitchFamily="34" charset="0"/>
              </a:rPr>
              <a:t>oppii työskentely- ja ajattelutaitoja sekä ennakoimaan ja suunnittelemaan oppimisen eri vaiheita. </a:t>
            </a:r>
            <a:r>
              <a:rPr lang="fi-FI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POPS s. 15</a:t>
            </a:r>
          </a:p>
          <a:p>
            <a:pPr marL="68580" indent="0">
              <a:buNone/>
            </a:pPr>
            <a:endParaRPr lang="fi-FI" sz="1600" dirty="0" smtClean="0"/>
          </a:p>
          <a:p>
            <a:pPr marL="68580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 ERIYTTÄMINEN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239" y="764704"/>
            <a:ext cx="1370193" cy="12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9721" y="615605"/>
            <a:ext cx="7024744" cy="792088"/>
          </a:xfrm>
        </p:spPr>
        <p:txBody>
          <a:bodyPr/>
          <a:lstStyle/>
          <a:p>
            <a:r>
              <a:rPr lang="fi-FI" dirty="0" smtClean="0"/>
              <a:t>MOTTO: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9721" y="1575213"/>
            <a:ext cx="7358704" cy="464207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i-FI" dirty="0" smtClean="0">
                <a:latin typeface="Calibri" panose="020F0502020204030204" pitchFamily="34" charset="0"/>
              </a:rPr>
              <a:t>Kun irrottaudutaan oppikirjasta ja tehdään enemmän oppilaskeskeisiä projektioppimiseen perustuvia aktiviteetteja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</a:rPr>
              <a:t>Oppilaat asettavat itselleen sopivia tavoitteita ja tekevät tehtäviä omalle tasolleen sopivalla tasolla (eriyttäminen </a:t>
            </a:r>
            <a:r>
              <a:rPr lang="fi-FI" dirty="0" err="1" smtClean="0">
                <a:latin typeface="Calibri" panose="020F0502020204030204" pitchFamily="34" charset="0"/>
              </a:rPr>
              <a:t>ylös-</a:t>
            </a:r>
            <a:r>
              <a:rPr lang="fi-FI" dirty="0" smtClean="0">
                <a:latin typeface="Calibri" panose="020F0502020204030204" pitchFamily="34" charset="0"/>
              </a:rPr>
              <a:t> ja alaspäin)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</a:rPr>
              <a:t>Oppilaat hakevat itseään kiinnostavia oppimateriaaleja (tekstejä, videoita…) ja tuottavat materiaaleja yhdessä omia vahvuuksiaan hyödyntäen (opettajan ei tarvitse tehdä kaikkea </a:t>
            </a:r>
            <a:r>
              <a:rPr lang="fi-FI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kiire vähenee ja materiaalia löytyy helposti ja itseasiassa tuotetaan koko ajan lisää</a:t>
            </a:r>
            <a:r>
              <a:rPr lang="fi-FI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</a:rPr>
              <a:t>Oppilaat oppivat monia taitoja yhtä aikaa: vuorovaikutus- ja keskustelutaitoja, tiedonhaku- ja -tuottamistaitoja, erilaisia kielen sisältöjä</a:t>
            </a:r>
          </a:p>
          <a:p>
            <a:pPr lvl="1"/>
            <a:endParaRPr lang="fi-FI" dirty="0" smtClean="0">
              <a:latin typeface="Calibri" panose="020F0502020204030204" pitchFamily="34" charset="0"/>
            </a:endParaRPr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8753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25010" cy="589792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9" y="1674591"/>
            <a:ext cx="6120680" cy="427468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2600" b="1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Mitä tulee mieleen sanasta </a:t>
            </a:r>
            <a:r>
              <a:rPr lang="fi-FI" altLang="fi-FI" sz="2600" b="1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Suomi?</a:t>
            </a:r>
            <a:endParaRPr lang="fi-FI" altLang="fi-FI" sz="2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Tee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ajatuskartta, yksin, pareittain tai ryhmässä.</a:t>
            </a:r>
            <a:endParaRPr lang="fi-FI" altLang="fi-FI" sz="1400" dirty="0">
              <a:solidFill>
                <a:schemeClr val="tx1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Lisää tekstiä ja kuvia.</a:t>
            </a:r>
            <a:endParaRPr lang="fi-FI" altLang="fi-FI" sz="1400" dirty="0">
              <a:solidFill>
                <a:schemeClr val="tx1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Voit myös piirtää itse </a:t>
            </a:r>
            <a:endParaRPr lang="fi-FI" altLang="fi-FI" sz="1400" dirty="0">
              <a:solidFill>
                <a:schemeClr val="tx1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2"/>
              </a:rPr>
              <a:t>http://popplet.com/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tai 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3"/>
              </a:rPr>
              <a:t>https://bubbl.us/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  </a:t>
            </a:r>
            <a:endParaRPr lang="fi-FI" altLang="fi-FI" sz="1400" dirty="0">
              <a:solidFill>
                <a:schemeClr val="tx1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Oppilaat esittelevät ajatuskarttansa muille. Oppilaat voivat myös keskustella toistensa töistä ja vertailla tuloksia.</a:t>
            </a:r>
            <a:endParaRPr lang="fi-FI" altLang="fi-FI" sz="1400" dirty="0">
              <a:solidFill>
                <a:schemeClr val="tx1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err="1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Popplet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saatavissa myös iPad sovelluksena. </a:t>
            </a:r>
            <a:endParaRPr lang="fi-FI" altLang="fi-FI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25557" y="23488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2049" name="Kuv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732" y="2317740"/>
            <a:ext cx="2791010" cy="1340920"/>
          </a:xfrm>
          <a:prstGeom prst="rect">
            <a:avLst/>
          </a:prstGeom>
          <a:noFill/>
          <a:ln w="9525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5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25010" cy="589792"/>
          </a:xfrm>
        </p:spPr>
        <p:txBody>
          <a:bodyPr>
            <a:normAutofit fontScale="90000"/>
          </a:bodyPr>
          <a:lstStyle/>
          <a:p>
            <a:r>
              <a:rPr lang="fi-FI" sz="2800" b="1" dirty="0"/>
              <a:t>IDEOITA TVT:N KÄYTTÖÖN </a:t>
            </a:r>
            <a:r>
              <a:rPr lang="fi-FI" sz="2800" b="1" dirty="0" smtClean="0"/>
              <a:t>SUOMEN OPETUKSESSA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9" y="1674591"/>
            <a:ext cx="6120680" cy="4274689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2800" b="1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Sarjakuva ihmisistä ja kohtaamisista  </a:t>
            </a:r>
            <a:endParaRPr lang="fi-FI" altLang="fi-FI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fi-FI" altLang="fi-FI" dirty="0" smtClean="0">
              <a:solidFill>
                <a:schemeClr val="tx1"/>
              </a:solidFill>
              <a:latin typeface="Calibri" panose="020F0502020204030204" pitchFamily="34" charset="0"/>
              <a:ea typeface="MyriadPro-Regular" panose="020B0503030403020204" pitchFamily="34" charset="0"/>
              <a:cs typeface="MyriadPro-Regular" panose="020B0503030403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Tee parin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kanssa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Käytä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sarjakuvanteko-ohjelmaa 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Keksi henkilöille nimet, iät ja harrastukset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Lisää henkilöt, puhekuplat ja taustat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2"/>
              </a:rPr>
              <a:t>http://www.makebeliefscomix.com/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tai 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  <a:hlinkClick r:id="rId3"/>
              </a:rPr>
              <a:t>http://bitstrips.com/create/comic/</a:t>
            </a: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 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Opettaja näyttää sarjakuvan  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Esitä vuoropuhelu parisi 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  <a:ea typeface="MyriadPro-Regular" panose="020B0503030403020204" pitchFamily="34" charset="0"/>
                <a:cs typeface="MyriadPro-Regular" panose="020B0503030403020204" pitchFamily="34" charset="0"/>
              </a:rPr>
              <a:t>kanssa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iPadilla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 esim. </a:t>
            </a:r>
            <a:r>
              <a:rPr lang="fi-FI" alt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Strip</a:t>
            </a:r>
            <a:r>
              <a:rPr lang="fi-FI" alt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Design -sovellus</a:t>
            </a:r>
            <a:endParaRPr lang="fi-FI" alt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Tiina Sarisalmi  5.8.2016</a:t>
            </a:r>
            <a:endParaRPr lang="fi-FI"/>
          </a:p>
        </p:txBody>
      </p:sp>
      <p:pic>
        <p:nvPicPr>
          <p:cNvPr id="3073" name="Kuv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2505"/>
            <a:ext cx="2436813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9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2645</TotalTime>
  <Words>750</Words>
  <Application>Microsoft Office PowerPoint</Application>
  <PresentationFormat>On-screen Show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Digiloikasta apua kiireeseen, materiaalipulaan ja eriyttämiseen</vt:lpstr>
      <vt:lpstr>Slide 2</vt:lpstr>
      <vt:lpstr>Slide 3</vt:lpstr>
      <vt:lpstr>Slide 4</vt:lpstr>
      <vt:lpstr>Monilukutaito - L4 </vt:lpstr>
      <vt:lpstr>Oppilaslähtöisyys</vt:lpstr>
      <vt:lpstr>MOTTO:</vt:lpstr>
      <vt:lpstr>IDEOITA TVT:N KÄYTTÖÖN SUOMEN OPETUKSESSA</vt:lpstr>
      <vt:lpstr>IDEOITA TVT:N KÄYTTÖÖN SUOMEN OPETUKSESSA</vt:lpstr>
      <vt:lpstr>Tarinan kerronta</vt:lpstr>
      <vt:lpstr>IDEOITA TVT:N KÄYTTÖÖN SUOMEN OPETUKSESSA</vt:lpstr>
      <vt:lpstr>IDEOITA TVT:N KÄYTTÖÖN  SUOMEN OPETUKSESSA</vt:lpstr>
      <vt:lpstr>IDEOITA TVT:N KÄYTTÖÖN  SUOMEN OPETUKSESSA</vt:lpstr>
      <vt:lpstr>IDEOITA TVT:N KÄYTTÖÖN  SUOMEN OPETUKSESSA</vt:lpstr>
      <vt:lpstr>IDEOITA TVT:N KÄYTTÖÖN  SUOMEN OPETUKSESSA</vt:lpstr>
      <vt:lpstr>IDEOITA TVT:N KÄYTTÖÖN  SUOMEN OPETUKSESSA</vt:lpstr>
      <vt:lpstr>LINKKEJÄ TIEDONHAKUUN:</vt:lpstr>
      <vt:lpstr>LINKKEJÄ NETTITEHTÄVIIN:</vt:lpstr>
      <vt:lpstr>KIITOS!</vt:lpstr>
    </vt:vector>
  </TitlesOfParts>
  <Company>Oriveden koulut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Oppitunnin tai oppimispolun rakentelu peda.net-sivulle</dc:title>
  <dc:creator>Oppilas</dc:creator>
  <cp:lastModifiedBy>Eeva Salomaa-Jago</cp:lastModifiedBy>
  <cp:revision>98</cp:revision>
  <dcterms:created xsi:type="dcterms:W3CDTF">2015-03-09T08:43:07Z</dcterms:created>
  <dcterms:modified xsi:type="dcterms:W3CDTF">2016-08-30T17:33:11Z</dcterms:modified>
</cp:coreProperties>
</file>