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sldIdLst>
    <p:sldId id="256" r:id="rId2"/>
    <p:sldId id="296" r:id="rId3"/>
    <p:sldId id="298" r:id="rId4"/>
    <p:sldId id="299" r:id="rId5"/>
    <p:sldId id="261" r:id="rId6"/>
    <p:sldId id="260" r:id="rId7"/>
    <p:sldId id="259" r:id="rId8"/>
    <p:sldId id="258" r:id="rId9"/>
    <p:sldId id="267" r:id="rId10"/>
    <p:sldId id="294" r:id="rId11"/>
    <p:sldId id="297" r:id="rId12"/>
    <p:sldId id="295" r:id="rId13"/>
    <p:sldId id="257" r:id="rId14"/>
    <p:sldId id="300" r:id="rId15"/>
    <p:sldId id="301" r:id="rId16"/>
    <p:sldId id="302" r:id="rId17"/>
    <p:sldId id="30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30" autoAdjust="0"/>
  </p:normalViewPr>
  <p:slideViewPr>
    <p:cSldViewPr snapToGrid="0" snapToObjects="1">
      <p:cViewPr varScale="1">
        <p:scale>
          <a:sx n="70" d="100"/>
          <a:sy n="70" d="100"/>
        </p:scale>
        <p:origin x="-13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kuvateksti, vaihtoeh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kodia, jossa o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  <p:sldLayoutId id="2147484236" r:id="rId12"/>
    <p:sldLayoutId id="2147484237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lar.google.fi/scholar?q=etninen+identiteetti&amp;btnG=&amp;hl=en&amp;as_sdt=0,5&amp;as_ylo=2012" TargetMode="External"/><Relationship Id="rId2" Type="http://schemas.openxmlformats.org/officeDocument/2006/relationships/hyperlink" Target="https://scholar.google.fi/scholar?q=ulkosuomalaiset+identiteetti&amp;btnG=&amp;hl=en&amp;as_sdt=0,5&amp;as_ylo=201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>
                <a:solidFill>
                  <a:schemeClr val="tx1"/>
                </a:solidFill>
              </a:rPr>
              <a:t>Identiteetti monikulttuurisessa maailmassa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 smtClean="0">
                <a:solidFill>
                  <a:schemeClr val="tx1"/>
                </a:solidFill>
              </a:rPr>
              <a:t>Sirkku Varjonen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5.8.2016</a:t>
            </a:r>
          </a:p>
          <a:p>
            <a:r>
              <a:rPr lang="fi-FI" dirty="0" err="1" smtClean="0">
                <a:solidFill>
                  <a:schemeClr val="tx1"/>
                </a:solidFill>
              </a:rPr>
              <a:t>varjonensirkku@gmail.com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6501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 smtClean="0">
                <a:solidFill>
                  <a:schemeClr val="tx1"/>
                </a:solidFill>
              </a:rPr>
              <a:t>Diskursiivinen tutkimus inkerinsuomalaisten identiteetistä</a:t>
            </a:r>
            <a:endParaRPr lang="fi-FI" sz="3600" dirty="0">
              <a:solidFill>
                <a:schemeClr val="tx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 smtClean="0">
                <a:solidFill>
                  <a:schemeClr val="tx1"/>
                </a:solidFill>
                <a:effectLst/>
              </a:rPr>
              <a:t>Varjonen</a:t>
            </a:r>
            <a:r>
              <a:rPr lang="fi-FI" dirty="0">
                <a:solidFill>
                  <a:schemeClr val="tx1"/>
                </a:solidFill>
                <a:effectLst/>
              </a:rPr>
              <a:t>, </a:t>
            </a:r>
            <a:r>
              <a:rPr lang="fi-FI" dirty="0" smtClean="0">
                <a:solidFill>
                  <a:schemeClr val="tx1"/>
                </a:solidFill>
                <a:effectLst/>
              </a:rPr>
              <a:t>Arnold &amp; </a:t>
            </a:r>
            <a:r>
              <a:rPr lang="fi-FI" dirty="0" err="1" smtClean="0">
                <a:solidFill>
                  <a:schemeClr val="tx1"/>
                </a:solidFill>
                <a:effectLst/>
              </a:rPr>
              <a:t>Jasinskaja</a:t>
            </a:r>
            <a:r>
              <a:rPr lang="fi-FI" dirty="0" err="1">
                <a:solidFill>
                  <a:schemeClr val="tx1"/>
                </a:solidFill>
                <a:effectLst/>
              </a:rPr>
              <a:t>-Lahti</a:t>
            </a:r>
            <a:r>
              <a:rPr lang="fi-FI" dirty="0">
                <a:solidFill>
                  <a:schemeClr val="tx1"/>
                </a:solidFill>
                <a:effectLst/>
              </a:rPr>
              <a:t> </a:t>
            </a:r>
            <a:r>
              <a:rPr lang="fi-FI" dirty="0" smtClean="0">
                <a:solidFill>
                  <a:schemeClr val="tx1"/>
                </a:solidFill>
                <a:effectLst/>
              </a:rPr>
              <a:t>(2013) </a:t>
            </a:r>
          </a:p>
          <a:p>
            <a:pPr marL="0" indent="0">
              <a:buNone/>
            </a:pPr>
            <a:r>
              <a:rPr lang="fi-FI" dirty="0">
                <a:solidFill>
                  <a:schemeClr val="tx1"/>
                </a:solidFill>
                <a:effectLst/>
              </a:rPr>
              <a:t>'</a:t>
            </a:r>
            <a:r>
              <a:rPr lang="fi-FI" dirty="0" err="1">
                <a:solidFill>
                  <a:schemeClr val="tx1"/>
                </a:solidFill>
                <a:effectLst/>
              </a:rPr>
              <a:t>We're</a:t>
            </a:r>
            <a:r>
              <a:rPr lang="fi-FI" dirty="0">
                <a:solidFill>
                  <a:schemeClr val="tx1"/>
                </a:solidFill>
                <a:effectLst/>
              </a:rPr>
              <a:t> </a:t>
            </a:r>
            <a:r>
              <a:rPr lang="fi-FI" dirty="0" err="1">
                <a:solidFill>
                  <a:schemeClr val="tx1"/>
                </a:solidFill>
                <a:effectLst/>
              </a:rPr>
              <a:t>Finns</a:t>
            </a:r>
            <a:r>
              <a:rPr lang="fi-FI" dirty="0">
                <a:solidFill>
                  <a:schemeClr val="tx1"/>
                </a:solidFill>
                <a:effectLst/>
              </a:rPr>
              <a:t> </a:t>
            </a:r>
            <a:r>
              <a:rPr lang="fi-FI" dirty="0" err="1">
                <a:solidFill>
                  <a:schemeClr val="tx1"/>
                </a:solidFill>
                <a:effectLst/>
              </a:rPr>
              <a:t>here</a:t>
            </a:r>
            <a:r>
              <a:rPr lang="fi-FI" dirty="0">
                <a:solidFill>
                  <a:schemeClr val="tx1"/>
                </a:solidFill>
                <a:effectLst/>
              </a:rPr>
              <a:t>, and </a:t>
            </a:r>
            <a:r>
              <a:rPr lang="fi-FI" dirty="0" err="1">
                <a:solidFill>
                  <a:schemeClr val="tx1"/>
                </a:solidFill>
                <a:effectLst/>
              </a:rPr>
              <a:t>Russians</a:t>
            </a:r>
            <a:r>
              <a:rPr lang="fi-FI" dirty="0">
                <a:solidFill>
                  <a:schemeClr val="tx1"/>
                </a:solidFill>
                <a:effectLst/>
              </a:rPr>
              <a:t> </a:t>
            </a:r>
            <a:r>
              <a:rPr lang="fi-FI" dirty="0" err="1">
                <a:solidFill>
                  <a:schemeClr val="tx1"/>
                </a:solidFill>
                <a:effectLst/>
              </a:rPr>
              <a:t>there</a:t>
            </a:r>
            <a:r>
              <a:rPr lang="fi-FI" dirty="0">
                <a:solidFill>
                  <a:schemeClr val="tx1"/>
                </a:solidFill>
                <a:effectLst/>
              </a:rPr>
              <a:t>': A </a:t>
            </a:r>
            <a:r>
              <a:rPr lang="fi-FI" dirty="0" err="1">
                <a:solidFill>
                  <a:schemeClr val="tx1"/>
                </a:solidFill>
                <a:effectLst/>
              </a:rPr>
              <a:t>longitudinal</a:t>
            </a:r>
            <a:r>
              <a:rPr lang="fi-FI" dirty="0">
                <a:solidFill>
                  <a:schemeClr val="tx1"/>
                </a:solidFill>
                <a:effectLst/>
              </a:rPr>
              <a:t> </a:t>
            </a:r>
            <a:r>
              <a:rPr lang="fi-FI" dirty="0" err="1">
                <a:solidFill>
                  <a:schemeClr val="tx1"/>
                </a:solidFill>
                <a:effectLst/>
              </a:rPr>
              <a:t>study</a:t>
            </a:r>
            <a:r>
              <a:rPr lang="fi-FI" dirty="0">
                <a:solidFill>
                  <a:schemeClr val="tx1"/>
                </a:solidFill>
                <a:effectLst/>
              </a:rPr>
              <a:t> on </a:t>
            </a:r>
            <a:r>
              <a:rPr lang="fi-FI" dirty="0" err="1">
                <a:solidFill>
                  <a:schemeClr val="tx1"/>
                </a:solidFill>
                <a:effectLst/>
              </a:rPr>
              <a:t>ethnic</a:t>
            </a:r>
            <a:r>
              <a:rPr lang="fi-FI" dirty="0">
                <a:solidFill>
                  <a:schemeClr val="tx1"/>
                </a:solidFill>
                <a:effectLst/>
              </a:rPr>
              <a:t> </a:t>
            </a:r>
            <a:r>
              <a:rPr lang="fi-FI" dirty="0" err="1">
                <a:solidFill>
                  <a:schemeClr val="tx1"/>
                </a:solidFill>
                <a:effectLst/>
              </a:rPr>
              <a:t>identity</a:t>
            </a:r>
            <a:r>
              <a:rPr lang="fi-FI" dirty="0">
                <a:solidFill>
                  <a:schemeClr val="tx1"/>
                </a:solidFill>
                <a:effectLst/>
              </a:rPr>
              <a:t> </a:t>
            </a:r>
            <a:r>
              <a:rPr lang="fi-FI" dirty="0" err="1">
                <a:solidFill>
                  <a:schemeClr val="tx1"/>
                </a:solidFill>
                <a:effectLst/>
              </a:rPr>
              <a:t>construction</a:t>
            </a:r>
            <a:r>
              <a:rPr lang="fi-FI" dirty="0">
                <a:solidFill>
                  <a:schemeClr val="tx1"/>
                </a:solidFill>
                <a:effectLst/>
              </a:rPr>
              <a:t> in the </a:t>
            </a:r>
            <a:r>
              <a:rPr lang="fi-FI" dirty="0" err="1">
                <a:solidFill>
                  <a:schemeClr val="tx1"/>
                </a:solidFill>
                <a:effectLst/>
              </a:rPr>
              <a:t>context</a:t>
            </a:r>
            <a:r>
              <a:rPr lang="fi-FI" dirty="0">
                <a:solidFill>
                  <a:schemeClr val="tx1"/>
                </a:solidFill>
                <a:effectLst/>
              </a:rPr>
              <a:t> of </a:t>
            </a:r>
            <a:r>
              <a:rPr lang="fi-FI" dirty="0" err="1">
                <a:solidFill>
                  <a:schemeClr val="tx1"/>
                </a:solidFill>
                <a:effectLst/>
              </a:rPr>
              <a:t>ethnic</a:t>
            </a:r>
            <a:r>
              <a:rPr lang="fi-FI" dirty="0">
                <a:solidFill>
                  <a:schemeClr val="tx1"/>
                </a:solidFill>
                <a:effectLst/>
              </a:rPr>
              <a:t> </a:t>
            </a:r>
            <a:r>
              <a:rPr lang="fi-FI" dirty="0" err="1">
                <a:solidFill>
                  <a:schemeClr val="tx1"/>
                </a:solidFill>
                <a:effectLst/>
              </a:rPr>
              <a:t>migration</a:t>
            </a:r>
            <a:r>
              <a:rPr lang="fi-FI" b="1" dirty="0">
                <a:effectLst/>
              </a:rPr>
              <a:t/>
            </a:r>
            <a:br>
              <a:rPr lang="fi-FI" b="1" dirty="0">
                <a:effectLst/>
              </a:rPr>
            </a:br>
            <a:endParaRPr lang="fi-FI" dirty="0"/>
          </a:p>
          <a:p>
            <a:r>
              <a:rPr lang="en-US" dirty="0" err="1" smtClean="0">
                <a:solidFill>
                  <a:schemeClr val="tx1"/>
                </a:solidFill>
                <a:effectLst/>
              </a:rPr>
              <a:t>Biologinen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repertuaari</a:t>
            </a:r>
            <a:r>
              <a:rPr lang="en-US" dirty="0">
                <a:solidFill>
                  <a:schemeClr val="tx1"/>
                </a:solidFill>
                <a:effectLst/>
              </a:rPr>
              <a:t> (</a:t>
            </a:r>
            <a:r>
              <a:rPr lang="fi-FI" dirty="0">
                <a:solidFill>
                  <a:schemeClr val="tx1"/>
                </a:solidFill>
                <a:effectLst/>
              </a:rPr>
              <a:t>veri, geenit, juuret, perityt luonteenpiirteet, rehellisyys ja rauhallisuus) </a:t>
            </a:r>
          </a:p>
          <a:p>
            <a:r>
              <a:rPr lang="fi-FI" dirty="0">
                <a:solidFill>
                  <a:schemeClr val="tx1"/>
                </a:solidFill>
                <a:effectLst/>
              </a:rPr>
              <a:t>S</a:t>
            </a:r>
            <a:r>
              <a:rPr lang="en-US" dirty="0" err="1">
                <a:solidFill>
                  <a:schemeClr val="tx1"/>
                </a:solidFill>
                <a:effectLst/>
              </a:rPr>
              <a:t>osialisaatiorepertuaari</a:t>
            </a:r>
            <a:r>
              <a:rPr lang="en-US" dirty="0">
                <a:solidFill>
                  <a:schemeClr val="tx1"/>
                </a:solidFill>
                <a:effectLst/>
              </a:rPr>
              <a:t> (</a:t>
            </a:r>
            <a:r>
              <a:rPr lang="en-US" dirty="0" err="1">
                <a:solidFill>
                  <a:schemeClr val="tx1"/>
                </a:solidFill>
                <a:effectLst/>
              </a:rPr>
              <a:t>opitut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tavat</a:t>
            </a:r>
            <a:r>
              <a:rPr lang="en-US" dirty="0">
                <a:solidFill>
                  <a:schemeClr val="tx1"/>
                </a:solidFill>
                <a:effectLst/>
              </a:rPr>
              <a:t>, </a:t>
            </a:r>
            <a:r>
              <a:rPr lang="en-US" dirty="0" err="1">
                <a:solidFill>
                  <a:schemeClr val="tx1"/>
                </a:solidFill>
                <a:effectLst/>
              </a:rPr>
              <a:t>kulttuuri</a:t>
            </a:r>
            <a:r>
              <a:rPr lang="en-US" dirty="0">
                <a:solidFill>
                  <a:schemeClr val="tx1"/>
                </a:solidFill>
                <a:effectLst/>
              </a:rPr>
              <a:t>, </a:t>
            </a:r>
            <a:r>
              <a:rPr lang="en-US" dirty="0" err="1">
                <a:solidFill>
                  <a:schemeClr val="tx1"/>
                </a:solidFill>
                <a:effectLst/>
              </a:rPr>
              <a:t>kieli</a:t>
            </a:r>
            <a:r>
              <a:rPr lang="en-US" dirty="0">
                <a:solidFill>
                  <a:schemeClr val="tx1"/>
                </a:solidFill>
                <a:effectLst/>
              </a:rPr>
              <a:t>), </a:t>
            </a:r>
          </a:p>
          <a:p>
            <a:r>
              <a:rPr lang="en-US" dirty="0" err="1">
                <a:solidFill>
                  <a:schemeClr val="tx1"/>
                </a:solidFill>
                <a:effectLst/>
              </a:rPr>
              <a:t>Ryhmien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välisten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suhteiden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repertuaari</a:t>
            </a:r>
            <a:r>
              <a:rPr lang="en-US" dirty="0">
                <a:solidFill>
                  <a:schemeClr val="tx1"/>
                </a:solidFill>
                <a:effectLst/>
              </a:rPr>
              <a:t>: </a:t>
            </a:r>
            <a:r>
              <a:rPr lang="en-US" dirty="0" err="1">
                <a:solidFill>
                  <a:schemeClr val="tx1"/>
                </a:solidFill>
                <a:effectLst/>
              </a:rPr>
              <a:t>ulkoryhmän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valta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määrittää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ryhmäkuuluvuus</a:t>
            </a:r>
            <a:r>
              <a:rPr lang="en-US" dirty="0">
                <a:solidFill>
                  <a:schemeClr val="tx1"/>
                </a:solidFill>
                <a:effectLst/>
              </a:rPr>
              <a:t>, </a:t>
            </a:r>
            <a:r>
              <a:rPr lang="en-US" dirty="0" err="1">
                <a:solidFill>
                  <a:schemeClr val="tx1"/>
                </a:solidFill>
                <a:effectLst/>
              </a:rPr>
              <a:t>suomalaisuus</a:t>
            </a:r>
            <a:r>
              <a:rPr lang="en-US" dirty="0">
                <a:solidFill>
                  <a:schemeClr val="tx1"/>
                </a:solidFill>
                <a:effectLst/>
              </a:rPr>
              <a:t> / </a:t>
            </a:r>
            <a:r>
              <a:rPr lang="en-US" dirty="0" err="1">
                <a:solidFill>
                  <a:schemeClr val="tx1"/>
                </a:solidFill>
                <a:effectLst/>
              </a:rPr>
              <a:t>venäläisyys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annettuna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identiteettinä</a:t>
            </a:r>
            <a:endParaRPr lang="en-US" dirty="0">
              <a:solidFill>
                <a:schemeClr val="tx1"/>
              </a:solidFill>
              <a:effectLst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="" xmlns:p14="http://schemas.microsoft.com/office/powerpoint/2010/main" val="1554246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2800" dirty="0" smtClean="0">
                <a:solidFill>
                  <a:srgbClr val="000000"/>
                </a:solidFill>
              </a:rPr>
              <a:t>Diskursiivinen tutkimus:</a:t>
            </a:r>
          </a:p>
          <a:p>
            <a:pPr marL="0" indent="0">
              <a:buNone/>
            </a:pPr>
            <a:r>
              <a:rPr lang="fi-FI" sz="2800" dirty="0" smtClean="0">
                <a:solidFill>
                  <a:srgbClr val="000000"/>
                </a:solidFill>
              </a:rPr>
              <a:t>Paluumuuttajien </a:t>
            </a:r>
            <a:r>
              <a:rPr lang="fi-FI" sz="2800" dirty="0">
                <a:solidFill>
                  <a:srgbClr val="000000"/>
                </a:solidFill>
              </a:rPr>
              <a:t>syrjintäkokemukset &amp; </a:t>
            </a:r>
            <a:r>
              <a:rPr lang="fi-FI" sz="2800" dirty="0" smtClean="0">
                <a:solidFill>
                  <a:srgbClr val="000000"/>
                </a:solidFill>
              </a:rPr>
              <a:t>suomalaisuus</a:t>
            </a:r>
          </a:p>
          <a:p>
            <a:pPr marL="0" indent="0">
              <a:buNone/>
            </a:pPr>
            <a:r>
              <a:rPr lang="fi-FI" sz="2800" dirty="0">
                <a:solidFill>
                  <a:srgbClr val="000000"/>
                </a:solidFill>
              </a:rPr>
              <a:t>Varjonen, </a:t>
            </a:r>
            <a:r>
              <a:rPr lang="fi-FI" sz="2800" dirty="0" smtClean="0">
                <a:solidFill>
                  <a:srgbClr val="000000"/>
                </a:solidFill>
              </a:rPr>
              <a:t>Jurva &amp; </a:t>
            </a:r>
            <a:r>
              <a:rPr lang="fi-FI" sz="2800" dirty="0" err="1" smtClean="0">
                <a:solidFill>
                  <a:srgbClr val="000000"/>
                </a:solidFill>
              </a:rPr>
              <a:t>Jasinskaja</a:t>
            </a:r>
            <a:r>
              <a:rPr lang="fi-FI" sz="2800" dirty="0" err="1">
                <a:solidFill>
                  <a:srgbClr val="000000"/>
                </a:solidFill>
              </a:rPr>
              <a:t>-Lahti</a:t>
            </a:r>
            <a:r>
              <a:rPr lang="fi-FI" sz="2800" dirty="0">
                <a:solidFill>
                  <a:srgbClr val="000000"/>
                </a:solidFill>
              </a:rPr>
              <a:t> (2015) “</a:t>
            </a:r>
            <a:r>
              <a:rPr lang="fi-FI" sz="2800" dirty="0" err="1">
                <a:solidFill>
                  <a:srgbClr val="000000"/>
                </a:solidFill>
              </a:rPr>
              <a:t>You</a:t>
            </a:r>
            <a:r>
              <a:rPr lang="fi-FI" sz="2800" dirty="0">
                <a:solidFill>
                  <a:srgbClr val="000000"/>
                </a:solidFill>
              </a:rPr>
              <a:t> </a:t>
            </a:r>
            <a:r>
              <a:rPr lang="fi-FI" sz="2800" dirty="0" err="1">
                <a:solidFill>
                  <a:srgbClr val="000000"/>
                </a:solidFill>
              </a:rPr>
              <a:t>Should</a:t>
            </a:r>
            <a:r>
              <a:rPr lang="fi-FI" sz="2800" dirty="0">
                <a:solidFill>
                  <a:srgbClr val="000000"/>
                </a:solidFill>
              </a:rPr>
              <a:t> </a:t>
            </a:r>
            <a:r>
              <a:rPr lang="fi-FI" sz="2800" dirty="0" err="1">
                <a:solidFill>
                  <a:srgbClr val="000000"/>
                </a:solidFill>
              </a:rPr>
              <a:t>Have</a:t>
            </a:r>
            <a:r>
              <a:rPr lang="fi-FI" sz="2800" dirty="0">
                <a:solidFill>
                  <a:srgbClr val="000000"/>
                </a:solidFill>
              </a:rPr>
              <a:t> </a:t>
            </a:r>
            <a:r>
              <a:rPr lang="fi-FI" sz="2800" dirty="0" err="1">
                <a:solidFill>
                  <a:srgbClr val="000000"/>
                </a:solidFill>
              </a:rPr>
              <a:t>Told</a:t>
            </a:r>
            <a:r>
              <a:rPr lang="fi-FI" sz="2800" dirty="0">
                <a:solidFill>
                  <a:srgbClr val="000000"/>
                </a:solidFill>
              </a:rPr>
              <a:t> Me </a:t>
            </a:r>
            <a:r>
              <a:rPr lang="fi-FI" sz="2800" dirty="0" err="1">
                <a:solidFill>
                  <a:srgbClr val="000000"/>
                </a:solidFill>
              </a:rPr>
              <a:t>That</a:t>
            </a:r>
            <a:r>
              <a:rPr lang="fi-FI" sz="2800" dirty="0">
                <a:solidFill>
                  <a:srgbClr val="000000"/>
                </a:solidFill>
              </a:rPr>
              <a:t> </a:t>
            </a:r>
            <a:r>
              <a:rPr lang="fi-FI" sz="2800" dirty="0" err="1">
                <a:solidFill>
                  <a:srgbClr val="000000"/>
                </a:solidFill>
              </a:rPr>
              <a:t>Earlier</a:t>
            </a:r>
            <a:r>
              <a:rPr lang="fi-FI" sz="2800" dirty="0">
                <a:solidFill>
                  <a:srgbClr val="000000"/>
                </a:solidFill>
              </a:rPr>
              <a:t>”: </a:t>
            </a:r>
            <a:r>
              <a:rPr lang="fi-FI" sz="2800" dirty="0" err="1">
                <a:solidFill>
                  <a:srgbClr val="000000"/>
                </a:solidFill>
              </a:rPr>
              <a:t>Ethnic</a:t>
            </a:r>
            <a:r>
              <a:rPr lang="fi-FI" sz="2800" dirty="0">
                <a:solidFill>
                  <a:srgbClr val="000000"/>
                </a:solidFill>
              </a:rPr>
              <a:t> Return </a:t>
            </a:r>
            <a:r>
              <a:rPr lang="fi-FI" sz="2800" dirty="0" err="1">
                <a:solidFill>
                  <a:srgbClr val="000000"/>
                </a:solidFill>
              </a:rPr>
              <a:t>Migrants</a:t>
            </a:r>
            <a:r>
              <a:rPr lang="fi-FI" sz="2800" dirty="0">
                <a:solidFill>
                  <a:srgbClr val="000000"/>
                </a:solidFill>
              </a:rPr>
              <a:t>’ </a:t>
            </a:r>
            <a:r>
              <a:rPr lang="fi-FI" sz="2800" dirty="0" err="1">
                <a:solidFill>
                  <a:srgbClr val="000000"/>
                </a:solidFill>
              </a:rPr>
              <a:t>Accounts</a:t>
            </a:r>
            <a:r>
              <a:rPr lang="fi-FI" sz="2800" dirty="0">
                <a:solidFill>
                  <a:srgbClr val="000000"/>
                </a:solidFill>
              </a:rPr>
              <a:t> of </a:t>
            </a:r>
            <a:r>
              <a:rPr lang="fi-FI" sz="2800" dirty="0" err="1">
                <a:solidFill>
                  <a:srgbClr val="000000"/>
                </a:solidFill>
              </a:rPr>
              <a:t>Discrimination</a:t>
            </a:r>
            <a:r>
              <a:rPr lang="fi-FI" sz="280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endParaRPr lang="fi-FI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1908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 err="1">
                <a:solidFill>
                  <a:schemeClr val="tx1"/>
                </a:solidFill>
                <a:effectLst/>
              </a:rPr>
              <a:t>Tilanteita</a:t>
            </a:r>
            <a:r>
              <a:rPr lang="en-US" sz="4400" dirty="0">
                <a:solidFill>
                  <a:schemeClr val="tx1"/>
                </a:solidFill>
                <a:effectLst/>
              </a:rPr>
              <a:t>,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jolloin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suomalaisesta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identiteetistä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effectLst/>
              </a:rPr>
              <a:t>on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ollut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etua</a:t>
            </a:r>
            <a:r>
              <a:rPr lang="en-US" sz="4400" dirty="0">
                <a:solidFill>
                  <a:schemeClr val="tx1"/>
                </a:solidFill>
                <a:effectLst/>
              </a:rPr>
              <a:t> /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haittaa</a:t>
            </a:r>
            <a:r>
              <a:rPr lang="en-US" sz="4400" dirty="0">
                <a:solidFill>
                  <a:schemeClr val="tx1"/>
                </a:solidFill>
                <a:effectLst/>
              </a:rPr>
              <a:t>?</a:t>
            </a:r>
            <a:endParaRPr lang="fi-FI" sz="4400" dirty="0">
              <a:solidFill>
                <a:schemeClr val="tx1"/>
              </a:solidFill>
              <a:effectLst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="" xmlns:p14="http://schemas.microsoft.com/office/powerpoint/2010/main" val="213834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429943"/>
          </a:xfrm>
        </p:spPr>
        <p:txBody>
          <a:bodyPr>
            <a:normAutofit fontScale="90000"/>
          </a:bodyPr>
          <a:lstStyle/>
          <a:p>
            <a:r>
              <a:rPr lang="fi-FI" sz="2400" dirty="0">
                <a:solidFill>
                  <a:schemeClr val="tx1"/>
                </a:solidFill>
              </a:rPr>
              <a:t>Tavallaan tunnen olevani hyvin suomalainen, mutta on vaikeaa olla suomalainen, kun minulle koko ajan muistutetaan, että en ole</a:t>
            </a:r>
            <a:r>
              <a:rPr lang="fi-FI" sz="2400" dirty="0" smtClean="0">
                <a:solidFill>
                  <a:schemeClr val="tx1"/>
                </a:solidFill>
              </a:rPr>
              <a:t>. (Michael)</a:t>
            </a:r>
            <a:br>
              <a:rPr lang="fi-FI" sz="2400" dirty="0" smtClean="0">
                <a:solidFill>
                  <a:schemeClr val="tx1"/>
                </a:solidFill>
              </a:rPr>
            </a:br>
            <a:r>
              <a:rPr lang="fi-FI" sz="2400" dirty="0" err="1">
                <a:solidFill>
                  <a:srgbClr val="000000"/>
                </a:solidFill>
              </a:rPr>
              <a:t>http://www.identitysearch.net</a:t>
            </a:r>
            <a:endParaRPr lang="fi-FI" sz="2400" dirty="0">
              <a:solidFill>
                <a:schemeClr val="tx1"/>
              </a:solidFill>
            </a:endParaRPr>
          </a:p>
        </p:txBody>
      </p:sp>
      <p:pic>
        <p:nvPicPr>
          <p:cNvPr id="4" name="Sisällön paikkamerkki 3" descr="michael_017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4382" b="14382"/>
          <a:stretch>
            <a:fillRect/>
          </a:stretch>
        </p:blipFill>
        <p:spPr/>
      </p:pic>
    </p:spTree>
    <p:extLst>
      <p:ext uri="{BB962C8B-B14F-4D97-AF65-F5344CB8AC3E}">
        <p14:creationId xmlns="" xmlns:p14="http://schemas.microsoft.com/office/powerpoint/2010/main" val="1218607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>
                <a:solidFill>
                  <a:srgbClr val="000000"/>
                </a:solidFill>
              </a:rPr>
              <a:t>Kirjallisuutta maahanmuutosta ja identiteeteistä </a:t>
            </a:r>
            <a:br>
              <a:rPr lang="fi-FI" sz="2000" dirty="0" smtClean="0">
                <a:solidFill>
                  <a:srgbClr val="000000"/>
                </a:solidFill>
              </a:rPr>
            </a:br>
            <a:r>
              <a:rPr lang="fi-FI" sz="2000" b="0" dirty="0" smtClean="0">
                <a:solidFill>
                  <a:srgbClr val="000000"/>
                </a:solidFill>
              </a:rPr>
              <a:t>(jos olet kiinnostunut jostakin minun julkaisustani, mutta et pääse siihen käsiksi, voit ottaa minuun yhteyttä: </a:t>
            </a:r>
            <a:r>
              <a:rPr lang="fi-FI" sz="2000" b="0" dirty="0" err="1" smtClean="0">
                <a:solidFill>
                  <a:srgbClr val="000000"/>
                </a:solidFill>
              </a:rPr>
              <a:t>varjonensirkku@gmail.com</a:t>
            </a:r>
            <a:r>
              <a:rPr lang="fi-FI" sz="2000" b="0" dirty="0" smtClean="0">
                <a:solidFill>
                  <a:srgbClr val="000000"/>
                </a:solidFill>
              </a:rPr>
              <a:t>)</a:t>
            </a:r>
            <a:endParaRPr lang="fi-FI" sz="2000" b="0" dirty="0">
              <a:solidFill>
                <a:srgbClr val="0000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55675" y="1358272"/>
            <a:ext cx="7232650" cy="4813892"/>
          </a:xfrm>
        </p:spPr>
        <p:txBody>
          <a:bodyPr>
            <a:noAutofit/>
          </a:bodyPr>
          <a:lstStyle/>
          <a:p>
            <a:r>
              <a:rPr lang="en-US" sz="1400" dirty="0" err="1">
                <a:solidFill>
                  <a:schemeClr val="tx1"/>
                </a:solidFill>
                <a:effectLst/>
              </a:rPr>
              <a:t>Liebkind</a:t>
            </a:r>
            <a:r>
              <a:rPr lang="en-US" sz="1400" dirty="0">
                <a:solidFill>
                  <a:schemeClr val="tx1"/>
                </a:solidFill>
                <a:effectLst/>
              </a:rPr>
              <a:t>, K., </a:t>
            </a:r>
            <a:r>
              <a:rPr lang="en-US" sz="1400" dirty="0" err="1">
                <a:solidFill>
                  <a:schemeClr val="tx1"/>
                </a:solidFill>
                <a:effectLst/>
              </a:rPr>
              <a:t>Mähönen</a:t>
            </a:r>
            <a:r>
              <a:rPr lang="en-US" sz="1400" dirty="0">
                <a:solidFill>
                  <a:schemeClr val="tx1"/>
                </a:solidFill>
                <a:effectLst/>
              </a:rPr>
              <a:t>, T. A., </a:t>
            </a:r>
            <a:r>
              <a:rPr lang="en-US" sz="1400" dirty="0" err="1">
                <a:solidFill>
                  <a:schemeClr val="tx1"/>
                </a:solidFill>
                <a:effectLst/>
              </a:rPr>
              <a:t>Varjonen</a:t>
            </a:r>
            <a:r>
              <a:rPr lang="en-US" sz="1400" dirty="0">
                <a:solidFill>
                  <a:schemeClr val="tx1"/>
                </a:solidFill>
                <a:effectLst/>
              </a:rPr>
              <a:t>, S., &amp; </a:t>
            </a:r>
            <a:r>
              <a:rPr lang="en-US" sz="1400" dirty="0" err="1">
                <a:solidFill>
                  <a:schemeClr val="tx1"/>
                </a:solidFill>
                <a:effectLst/>
              </a:rPr>
              <a:t>Jasinskaja</a:t>
            </a:r>
            <a:r>
              <a:rPr lang="en-US" sz="1400" dirty="0">
                <a:solidFill>
                  <a:schemeClr val="tx1"/>
                </a:solidFill>
                <a:effectLst/>
              </a:rPr>
              <a:t>-Lahti, I. (2016). Acculturation and identity. </a:t>
            </a:r>
            <a:r>
              <a:rPr lang="en-US" sz="1400" dirty="0" err="1">
                <a:solidFill>
                  <a:schemeClr val="tx1"/>
                </a:solidFill>
                <a:effectLst/>
              </a:rPr>
              <a:t>Teoksessa</a:t>
            </a:r>
            <a:r>
              <a:rPr lang="en-US" sz="1400" dirty="0">
                <a:solidFill>
                  <a:schemeClr val="tx1"/>
                </a:solidFill>
                <a:effectLst/>
              </a:rPr>
              <a:t> </a:t>
            </a:r>
            <a:r>
              <a:rPr lang="en-US" sz="1400" i="1" dirty="0">
                <a:solidFill>
                  <a:schemeClr val="tx1"/>
                </a:solidFill>
                <a:effectLst/>
              </a:rPr>
              <a:t>The Cambridge Handbook of Acculturation Psychology</a:t>
            </a:r>
            <a:r>
              <a:rPr lang="en-US" sz="1400" dirty="0">
                <a:solidFill>
                  <a:schemeClr val="tx1"/>
                </a:solidFill>
                <a:effectLst/>
              </a:rPr>
              <a:t>. Cambridge University Press.</a:t>
            </a:r>
            <a:endParaRPr lang="fi-FI" sz="1400" dirty="0">
              <a:solidFill>
                <a:schemeClr val="tx1"/>
              </a:solidFill>
              <a:effectLst/>
            </a:endParaRPr>
          </a:p>
          <a:p>
            <a:r>
              <a:rPr lang="en-US" sz="1400" dirty="0" err="1" smtClean="0">
                <a:solidFill>
                  <a:schemeClr val="tx1"/>
                </a:solidFill>
                <a:effectLst/>
              </a:rPr>
              <a:t>Mähönen</a:t>
            </a:r>
            <a:r>
              <a:rPr lang="en-US" sz="1400" dirty="0">
                <a:solidFill>
                  <a:schemeClr val="tx1"/>
                </a:solidFill>
                <a:effectLst/>
              </a:rPr>
              <a:t>, T.-A., </a:t>
            </a:r>
            <a:r>
              <a:rPr lang="en-US" sz="1400" dirty="0" err="1">
                <a:solidFill>
                  <a:schemeClr val="tx1"/>
                </a:solidFill>
                <a:effectLst/>
              </a:rPr>
              <a:t>Varjonen</a:t>
            </a:r>
            <a:r>
              <a:rPr lang="en-US" sz="1400" dirty="0">
                <a:solidFill>
                  <a:schemeClr val="tx1"/>
                </a:solidFill>
                <a:effectLst/>
              </a:rPr>
              <a:t>, S., </a:t>
            </a:r>
            <a:r>
              <a:rPr lang="en-US" sz="1400" dirty="0" err="1">
                <a:solidFill>
                  <a:schemeClr val="tx1"/>
                </a:solidFill>
                <a:effectLst/>
              </a:rPr>
              <a:t>Prindiville</a:t>
            </a:r>
            <a:r>
              <a:rPr lang="en-US" sz="1400" dirty="0">
                <a:solidFill>
                  <a:schemeClr val="tx1"/>
                </a:solidFill>
                <a:effectLst/>
              </a:rPr>
              <a:t>, N., Arnold, L. &amp; </a:t>
            </a:r>
            <a:r>
              <a:rPr lang="en-US" sz="1400" dirty="0" err="1" smtClean="0">
                <a:solidFill>
                  <a:schemeClr val="tx1"/>
                </a:solidFill>
                <a:effectLst/>
              </a:rPr>
              <a:t>Jasinskaja</a:t>
            </a:r>
            <a:r>
              <a:rPr lang="en-US" sz="1400" dirty="0">
                <a:solidFill>
                  <a:schemeClr val="tx1"/>
                </a:solidFill>
                <a:effectLst/>
              </a:rPr>
              <a:t>-Lahti, I. (2015). Boundaries of National Belonging in </a:t>
            </a:r>
            <a:r>
              <a:rPr lang="en-US" sz="1400" dirty="0" err="1">
                <a:solidFill>
                  <a:schemeClr val="tx1"/>
                </a:solidFill>
                <a:effectLst/>
              </a:rPr>
              <a:t>Ingrian</a:t>
            </a:r>
            <a:r>
              <a:rPr lang="en-US" sz="1400" dirty="0">
                <a:solidFill>
                  <a:schemeClr val="tx1"/>
                </a:solidFill>
                <a:effectLst/>
              </a:rPr>
              <a:t> Finnish Return Migration: A Multi-Level Perspective. </a:t>
            </a:r>
            <a:r>
              <a:rPr lang="en-US" sz="1400" i="1" dirty="0">
                <a:solidFill>
                  <a:schemeClr val="tx1"/>
                </a:solidFill>
                <a:effectLst/>
              </a:rPr>
              <a:t>Nordic Journal of Migration Research</a:t>
            </a:r>
            <a:r>
              <a:rPr lang="en-US" sz="1400" dirty="0">
                <a:solidFill>
                  <a:schemeClr val="tx1"/>
                </a:solidFill>
                <a:effectLst/>
              </a:rPr>
              <a:t>. </a:t>
            </a:r>
            <a:r>
              <a:rPr lang="en-US" sz="1400" i="1" dirty="0">
                <a:solidFill>
                  <a:schemeClr val="tx1"/>
                </a:solidFill>
                <a:effectLst/>
              </a:rPr>
              <a:t>5,</a:t>
            </a:r>
            <a:r>
              <a:rPr lang="en-US" sz="1400" dirty="0">
                <a:solidFill>
                  <a:schemeClr val="tx1"/>
                </a:solidFill>
                <a:effectLst/>
              </a:rPr>
              <a:t> 126–134</a:t>
            </a:r>
            <a:r>
              <a:rPr lang="en-US" sz="1400" dirty="0" smtClean="0">
                <a:solidFill>
                  <a:schemeClr val="tx1"/>
                </a:solidFill>
                <a:effectLst/>
              </a:rPr>
              <a:t>.</a:t>
            </a:r>
            <a:endParaRPr lang="fi-FI" sz="1400" dirty="0">
              <a:solidFill>
                <a:schemeClr val="tx1"/>
              </a:solidFill>
              <a:effectLst/>
            </a:endParaRPr>
          </a:p>
          <a:p>
            <a:r>
              <a:rPr lang="en-US" sz="1400" dirty="0" err="1">
                <a:solidFill>
                  <a:schemeClr val="tx1"/>
                </a:solidFill>
                <a:effectLst/>
              </a:rPr>
              <a:t>Varjonen</a:t>
            </a:r>
            <a:r>
              <a:rPr lang="en-US" sz="1400" dirty="0">
                <a:solidFill>
                  <a:schemeClr val="tx1"/>
                </a:solidFill>
                <a:effectLst/>
              </a:rPr>
              <a:t>, S., </a:t>
            </a:r>
            <a:r>
              <a:rPr lang="en-US" sz="1400" dirty="0" err="1">
                <a:solidFill>
                  <a:schemeClr val="tx1"/>
                </a:solidFill>
                <a:effectLst/>
              </a:rPr>
              <a:t>Jurva</a:t>
            </a:r>
            <a:r>
              <a:rPr lang="en-US" sz="1400" dirty="0">
                <a:solidFill>
                  <a:schemeClr val="tx1"/>
                </a:solidFill>
                <a:effectLst/>
              </a:rPr>
              <a:t>, K. &amp; </a:t>
            </a:r>
            <a:r>
              <a:rPr lang="en-US" sz="1400" dirty="0" err="1">
                <a:solidFill>
                  <a:schemeClr val="tx1"/>
                </a:solidFill>
                <a:effectLst/>
              </a:rPr>
              <a:t>Jasinskaja</a:t>
            </a:r>
            <a:r>
              <a:rPr lang="en-US" sz="1400" dirty="0">
                <a:solidFill>
                  <a:schemeClr val="tx1"/>
                </a:solidFill>
                <a:effectLst/>
              </a:rPr>
              <a:t>-Lahti, I. (2015) ”You Should Have Told Me That Earlier” Ethnic Return Migrants’ Accounts of Discrimination. </a:t>
            </a:r>
            <a:r>
              <a:rPr lang="en-US" sz="1400" i="1" dirty="0">
                <a:solidFill>
                  <a:schemeClr val="tx1"/>
                </a:solidFill>
                <a:effectLst/>
              </a:rPr>
              <a:t>Journal of Language and Social Psychology </a:t>
            </a:r>
            <a:r>
              <a:rPr lang="en-US" sz="1400" dirty="0">
                <a:solidFill>
                  <a:schemeClr val="tx1"/>
                </a:solidFill>
                <a:effectLst/>
              </a:rPr>
              <a:t>(e-pub ahead of print)</a:t>
            </a:r>
            <a:r>
              <a:rPr lang="en-US" sz="1400" dirty="0" smtClean="0">
                <a:solidFill>
                  <a:schemeClr val="tx1"/>
                </a:solidFill>
                <a:effectLst/>
              </a:rPr>
              <a:t>.</a:t>
            </a:r>
            <a:endParaRPr lang="fi-FI" sz="1400" dirty="0">
              <a:solidFill>
                <a:schemeClr val="tx1"/>
              </a:solidFill>
              <a:effectLst/>
            </a:endParaRPr>
          </a:p>
          <a:p>
            <a:r>
              <a:rPr lang="en-US" sz="1400" dirty="0" err="1">
                <a:solidFill>
                  <a:schemeClr val="tx1"/>
                </a:solidFill>
                <a:effectLst/>
              </a:rPr>
              <a:t>Liebkind</a:t>
            </a:r>
            <a:r>
              <a:rPr lang="en-US" sz="1400" dirty="0">
                <a:solidFill>
                  <a:schemeClr val="tx1"/>
                </a:solidFill>
                <a:effectLst/>
              </a:rPr>
              <a:t>, K., </a:t>
            </a:r>
            <a:r>
              <a:rPr lang="en-US" sz="1400" dirty="0" err="1">
                <a:solidFill>
                  <a:schemeClr val="tx1"/>
                </a:solidFill>
                <a:effectLst/>
              </a:rPr>
              <a:t>Mähönen</a:t>
            </a:r>
            <a:r>
              <a:rPr lang="en-US" sz="1400" dirty="0">
                <a:solidFill>
                  <a:schemeClr val="tx1"/>
                </a:solidFill>
                <a:effectLst/>
              </a:rPr>
              <a:t>, T.A., </a:t>
            </a:r>
            <a:r>
              <a:rPr lang="en-US" sz="1400" dirty="0" err="1">
                <a:solidFill>
                  <a:schemeClr val="tx1"/>
                </a:solidFill>
                <a:effectLst/>
              </a:rPr>
              <a:t>Varjonen</a:t>
            </a:r>
            <a:r>
              <a:rPr lang="en-US" sz="1400" dirty="0">
                <a:solidFill>
                  <a:schemeClr val="tx1"/>
                </a:solidFill>
                <a:effectLst/>
              </a:rPr>
              <a:t>, S., </a:t>
            </a:r>
            <a:r>
              <a:rPr lang="en-US" sz="1400" dirty="0" err="1">
                <a:solidFill>
                  <a:schemeClr val="tx1"/>
                </a:solidFill>
                <a:effectLst/>
              </a:rPr>
              <a:t>Jasinskaja</a:t>
            </a:r>
            <a:r>
              <a:rPr lang="en-US" sz="1400" dirty="0">
                <a:solidFill>
                  <a:schemeClr val="tx1"/>
                </a:solidFill>
                <a:effectLst/>
              </a:rPr>
              <a:t>-Lahti, I., (2015). Ethnic Identity, Psychology of. </a:t>
            </a:r>
            <a:r>
              <a:rPr lang="en-US" sz="1400" dirty="0" err="1">
                <a:solidFill>
                  <a:schemeClr val="tx1"/>
                </a:solidFill>
                <a:effectLst/>
              </a:rPr>
              <a:t>Teoksessa</a:t>
            </a:r>
            <a:r>
              <a:rPr lang="en-US" sz="1400" dirty="0">
                <a:solidFill>
                  <a:schemeClr val="tx1"/>
                </a:solidFill>
                <a:effectLst/>
              </a:rPr>
              <a:t> James D. Wright (</a:t>
            </a:r>
            <a:r>
              <a:rPr lang="en-US" sz="1400" dirty="0" err="1">
                <a:solidFill>
                  <a:schemeClr val="tx1"/>
                </a:solidFill>
                <a:effectLst/>
              </a:rPr>
              <a:t>toim</a:t>
            </a:r>
            <a:r>
              <a:rPr lang="en-US" sz="1400" dirty="0">
                <a:solidFill>
                  <a:schemeClr val="tx1"/>
                </a:solidFill>
                <a:effectLst/>
              </a:rPr>
              <a:t>.), </a:t>
            </a:r>
            <a:r>
              <a:rPr lang="en-US" sz="1400" i="1" dirty="0">
                <a:solidFill>
                  <a:schemeClr val="tx1"/>
                </a:solidFill>
                <a:effectLst/>
              </a:rPr>
              <a:t>International Encyclopedia of the Social &amp; Behavioral Sciences,</a:t>
            </a:r>
            <a:r>
              <a:rPr lang="en-US" sz="1400" dirty="0">
                <a:solidFill>
                  <a:schemeClr val="tx1"/>
                </a:solidFill>
                <a:effectLst/>
              </a:rPr>
              <a:t> 2nd edition, </a:t>
            </a:r>
            <a:r>
              <a:rPr lang="en-US" sz="1400" dirty="0" err="1">
                <a:solidFill>
                  <a:schemeClr val="tx1"/>
                </a:solidFill>
                <a:effectLst/>
              </a:rPr>
              <a:t>Vol</a:t>
            </a:r>
            <a:r>
              <a:rPr lang="en-US" sz="1400" dirty="0">
                <a:solidFill>
                  <a:schemeClr val="tx1"/>
                </a:solidFill>
                <a:effectLst/>
              </a:rPr>
              <a:t> 8. (s. 113–117). Oxford: Elsevier</a:t>
            </a:r>
            <a:r>
              <a:rPr lang="en-US" sz="1400" dirty="0" smtClean="0">
                <a:solidFill>
                  <a:schemeClr val="tx1"/>
                </a:solidFill>
                <a:effectLst/>
              </a:rPr>
              <a:t>.</a:t>
            </a:r>
            <a:endParaRPr lang="fi-FI" sz="1400" dirty="0">
              <a:solidFill>
                <a:schemeClr val="tx1"/>
              </a:solidFill>
              <a:effectLst/>
            </a:endParaRPr>
          </a:p>
          <a:p>
            <a:r>
              <a:rPr lang="en-US" sz="1400" dirty="0" err="1">
                <a:solidFill>
                  <a:schemeClr val="tx1"/>
                </a:solidFill>
                <a:effectLst/>
              </a:rPr>
              <a:t>Varjonen</a:t>
            </a:r>
            <a:r>
              <a:rPr lang="en-US" sz="1400" dirty="0">
                <a:solidFill>
                  <a:schemeClr val="tx1"/>
                </a:solidFill>
                <a:effectLst/>
              </a:rPr>
              <a:t>, S. (2013). </a:t>
            </a:r>
            <a:r>
              <a:rPr lang="en-US" sz="1400" i="1" dirty="0" err="1">
                <a:solidFill>
                  <a:schemeClr val="tx1"/>
                </a:solidFill>
                <a:effectLst/>
              </a:rPr>
              <a:t>Ulkopuolinen</a:t>
            </a:r>
            <a:r>
              <a:rPr lang="en-US" sz="1400" i="1" dirty="0">
                <a:solidFill>
                  <a:schemeClr val="tx1"/>
                </a:solidFill>
                <a:effectLst/>
              </a:rPr>
              <a:t> </a:t>
            </a:r>
            <a:r>
              <a:rPr lang="en-US" sz="1400" i="1" dirty="0" err="1">
                <a:solidFill>
                  <a:schemeClr val="tx1"/>
                </a:solidFill>
                <a:effectLst/>
              </a:rPr>
              <a:t>vai</a:t>
            </a:r>
            <a:r>
              <a:rPr lang="en-US" sz="1400" i="1" dirty="0">
                <a:solidFill>
                  <a:schemeClr val="tx1"/>
                </a:solidFill>
                <a:effectLst/>
              </a:rPr>
              <a:t> </a:t>
            </a:r>
            <a:r>
              <a:rPr lang="en-US" sz="1400" i="1" dirty="0" err="1">
                <a:solidFill>
                  <a:schemeClr val="tx1"/>
                </a:solidFill>
                <a:effectLst/>
              </a:rPr>
              <a:t>osallistuja</a:t>
            </a:r>
            <a:r>
              <a:rPr lang="en-US" sz="1400" i="1" dirty="0">
                <a:solidFill>
                  <a:schemeClr val="tx1"/>
                </a:solidFill>
                <a:effectLst/>
              </a:rPr>
              <a:t>? </a:t>
            </a:r>
            <a:r>
              <a:rPr lang="en-US" sz="1400" i="1" dirty="0" err="1">
                <a:solidFill>
                  <a:schemeClr val="tx1"/>
                </a:solidFill>
                <a:effectLst/>
              </a:rPr>
              <a:t>Identiteetit</a:t>
            </a:r>
            <a:r>
              <a:rPr lang="en-US" sz="1400" i="1" dirty="0">
                <a:solidFill>
                  <a:schemeClr val="tx1"/>
                </a:solidFill>
                <a:effectLst/>
              </a:rPr>
              <a:t>, </a:t>
            </a:r>
            <a:r>
              <a:rPr lang="en-US" sz="1400" i="1" dirty="0" err="1">
                <a:solidFill>
                  <a:schemeClr val="tx1"/>
                </a:solidFill>
                <a:effectLst/>
              </a:rPr>
              <a:t>ryhmäsuhteet</a:t>
            </a:r>
            <a:r>
              <a:rPr lang="en-US" sz="1400" i="1" dirty="0">
                <a:solidFill>
                  <a:schemeClr val="tx1"/>
                </a:solidFill>
                <a:effectLst/>
              </a:rPr>
              <a:t> </a:t>
            </a:r>
            <a:r>
              <a:rPr lang="en-US" sz="1400" i="1" dirty="0" err="1">
                <a:solidFill>
                  <a:schemeClr val="tx1"/>
                </a:solidFill>
                <a:effectLst/>
              </a:rPr>
              <a:t>ja</a:t>
            </a:r>
            <a:r>
              <a:rPr lang="en-US" sz="1400" i="1" dirty="0">
                <a:solidFill>
                  <a:schemeClr val="tx1"/>
                </a:solidFill>
                <a:effectLst/>
              </a:rPr>
              <a:t> </a:t>
            </a:r>
            <a:r>
              <a:rPr lang="en-US" sz="1400" i="1" dirty="0" err="1">
                <a:solidFill>
                  <a:schemeClr val="tx1"/>
                </a:solidFill>
                <a:effectLst/>
              </a:rPr>
              <a:t>integraatio</a:t>
            </a:r>
            <a:r>
              <a:rPr lang="en-US" sz="1400" i="1" dirty="0">
                <a:solidFill>
                  <a:schemeClr val="tx1"/>
                </a:solidFill>
                <a:effectLst/>
              </a:rPr>
              <a:t> </a:t>
            </a:r>
            <a:r>
              <a:rPr lang="en-US" sz="1400" i="1" dirty="0" err="1">
                <a:solidFill>
                  <a:schemeClr val="tx1"/>
                </a:solidFill>
                <a:effectLst/>
              </a:rPr>
              <a:t>maahanmuuttajien</a:t>
            </a:r>
            <a:r>
              <a:rPr lang="en-US" sz="1400" i="1" dirty="0">
                <a:solidFill>
                  <a:schemeClr val="tx1"/>
                </a:solidFill>
                <a:effectLst/>
              </a:rPr>
              <a:t> </a:t>
            </a:r>
            <a:r>
              <a:rPr lang="en-US" sz="1400" i="1" dirty="0" err="1">
                <a:solidFill>
                  <a:schemeClr val="tx1"/>
                </a:solidFill>
                <a:effectLst/>
              </a:rPr>
              <a:t>elämäntarinoissa</a:t>
            </a:r>
            <a:r>
              <a:rPr lang="en-US" sz="1400" i="1" dirty="0">
                <a:solidFill>
                  <a:schemeClr val="tx1"/>
                </a:solidFill>
                <a:effectLst/>
              </a:rPr>
              <a:t>.</a:t>
            </a:r>
            <a:r>
              <a:rPr lang="en-US" sz="1400" dirty="0">
                <a:solidFill>
                  <a:schemeClr val="tx1"/>
                </a:solidFill>
                <a:effectLst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</a:rPr>
              <a:t>Helsingin</a:t>
            </a:r>
            <a:r>
              <a:rPr lang="en-US" sz="1400" dirty="0">
                <a:solidFill>
                  <a:schemeClr val="tx1"/>
                </a:solidFill>
                <a:effectLst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</a:rPr>
              <a:t>yliopisto</a:t>
            </a:r>
            <a:r>
              <a:rPr lang="en-US" sz="1400" dirty="0">
                <a:solidFill>
                  <a:schemeClr val="tx1"/>
                </a:solidFill>
                <a:effectLst/>
              </a:rPr>
              <a:t>, </a:t>
            </a:r>
            <a:r>
              <a:rPr lang="en-US" sz="1400" dirty="0" err="1">
                <a:solidFill>
                  <a:schemeClr val="tx1"/>
                </a:solidFill>
                <a:effectLst/>
              </a:rPr>
              <a:t>Sosiaalitieteiden</a:t>
            </a:r>
            <a:r>
              <a:rPr lang="en-US" sz="1400" dirty="0">
                <a:solidFill>
                  <a:schemeClr val="tx1"/>
                </a:solidFill>
                <a:effectLst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</a:rPr>
              <a:t>laitoksen</a:t>
            </a:r>
            <a:r>
              <a:rPr lang="en-US" sz="1400" dirty="0">
                <a:solidFill>
                  <a:schemeClr val="tx1"/>
                </a:solidFill>
                <a:effectLst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</a:rPr>
              <a:t>julkaisuja</a:t>
            </a:r>
            <a:r>
              <a:rPr lang="en-US" sz="1400" dirty="0">
                <a:solidFill>
                  <a:schemeClr val="tx1"/>
                </a:solidFill>
                <a:effectLst/>
              </a:rPr>
              <a:t> 2013:13. https://</a:t>
            </a:r>
            <a:r>
              <a:rPr lang="en-US" sz="1400" dirty="0" err="1">
                <a:solidFill>
                  <a:schemeClr val="tx1"/>
                </a:solidFill>
                <a:effectLst/>
              </a:rPr>
              <a:t>helda.helsinki.fi</a:t>
            </a:r>
            <a:r>
              <a:rPr lang="en-US" sz="1400" dirty="0">
                <a:solidFill>
                  <a:schemeClr val="tx1"/>
                </a:solidFill>
                <a:effectLst/>
              </a:rPr>
              <a:t>/handle/10138/40789</a:t>
            </a:r>
            <a:endParaRPr lang="fi-FI" sz="1400" dirty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endParaRPr lang="fi-FI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1619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>
                <a:solidFill>
                  <a:schemeClr val="tx1"/>
                </a:solidFill>
                <a:effectLst/>
              </a:rPr>
              <a:t>Varjonen</a:t>
            </a:r>
            <a:r>
              <a:rPr lang="en-US" dirty="0">
                <a:solidFill>
                  <a:schemeClr val="tx1"/>
                </a:solidFill>
                <a:effectLst/>
              </a:rPr>
              <a:t>, S., Arnold, L. &amp; </a:t>
            </a:r>
            <a:r>
              <a:rPr lang="en-US" dirty="0" err="1">
                <a:solidFill>
                  <a:schemeClr val="tx1"/>
                </a:solidFill>
                <a:effectLst/>
              </a:rPr>
              <a:t>Jasinskaja</a:t>
            </a:r>
            <a:r>
              <a:rPr lang="en-US" dirty="0">
                <a:solidFill>
                  <a:schemeClr val="tx1"/>
                </a:solidFill>
                <a:effectLst/>
              </a:rPr>
              <a:t>-Lahti, I. (2013). ”We’re Finns here, and Russians there”: A longitudinal study on ethnic identity constructions in the context of ethnic migration. </a:t>
            </a:r>
            <a:r>
              <a:rPr lang="en-US" i="1" dirty="0">
                <a:solidFill>
                  <a:schemeClr val="tx1"/>
                </a:solidFill>
                <a:effectLst/>
              </a:rPr>
              <a:t>Discourse &amp; Society, 24,</a:t>
            </a:r>
            <a:r>
              <a:rPr lang="en-US" dirty="0">
                <a:solidFill>
                  <a:schemeClr val="tx1"/>
                </a:solidFill>
                <a:effectLst/>
              </a:rPr>
              <a:t> 110–134.</a:t>
            </a:r>
            <a:endParaRPr lang="fi-FI" dirty="0">
              <a:solidFill>
                <a:schemeClr val="tx1"/>
              </a:solidFill>
              <a:effectLst/>
            </a:endParaRPr>
          </a:p>
          <a:p>
            <a:r>
              <a:rPr lang="en-US" dirty="0" err="1">
                <a:solidFill>
                  <a:schemeClr val="tx1"/>
                </a:solidFill>
                <a:effectLst/>
              </a:rPr>
              <a:t>Jasinskaja</a:t>
            </a:r>
            <a:r>
              <a:rPr lang="en-US" dirty="0">
                <a:solidFill>
                  <a:schemeClr val="tx1"/>
                </a:solidFill>
                <a:effectLst/>
              </a:rPr>
              <a:t>-Lahti, I., </a:t>
            </a:r>
            <a:r>
              <a:rPr lang="en-US" dirty="0" err="1">
                <a:solidFill>
                  <a:schemeClr val="tx1"/>
                </a:solidFill>
                <a:effectLst/>
              </a:rPr>
              <a:t>Mähönen</a:t>
            </a:r>
            <a:r>
              <a:rPr lang="en-US" dirty="0">
                <a:solidFill>
                  <a:schemeClr val="tx1"/>
                </a:solidFill>
                <a:effectLst/>
              </a:rPr>
              <a:t>, T.A., </a:t>
            </a:r>
            <a:r>
              <a:rPr lang="en-US" dirty="0" err="1">
                <a:solidFill>
                  <a:schemeClr val="tx1"/>
                </a:solidFill>
                <a:effectLst/>
              </a:rPr>
              <a:t>Varjonen</a:t>
            </a:r>
            <a:r>
              <a:rPr lang="en-US" dirty="0">
                <a:solidFill>
                  <a:schemeClr val="tx1"/>
                </a:solidFill>
                <a:effectLst/>
              </a:rPr>
              <a:t>, S., Arnold, L., </a:t>
            </a:r>
            <a:r>
              <a:rPr lang="en-US" dirty="0" err="1">
                <a:solidFill>
                  <a:schemeClr val="tx1"/>
                </a:solidFill>
                <a:effectLst/>
              </a:rPr>
              <a:t>Yijälä</a:t>
            </a:r>
            <a:r>
              <a:rPr lang="en-US" dirty="0">
                <a:solidFill>
                  <a:schemeClr val="tx1"/>
                </a:solidFill>
                <a:effectLst/>
              </a:rPr>
              <a:t>, A. &amp; </a:t>
            </a:r>
            <a:r>
              <a:rPr lang="en-US" dirty="0" err="1">
                <a:solidFill>
                  <a:schemeClr val="tx1"/>
                </a:solidFill>
                <a:effectLst/>
              </a:rPr>
              <a:t>Jurva</a:t>
            </a:r>
            <a:r>
              <a:rPr lang="en-US" dirty="0">
                <a:solidFill>
                  <a:schemeClr val="tx1"/>
                </a:solidFill>
                <a:effectLst/>
              </a:rPr>
              <a:t>, K. (2013). Two perspectives on diaspora migrant identities: The case of </a:t>
            </a:r>
            <a:r>
              <a:rPr lang="en-US" dirty="0" err="1">
                <a:solidFill>
                  <a:schemeClr val="tx1"/>
                </a:solidFill>
                <a:effectLst/>
              </a:rPr>
              <a:t>Ingrian</a:t>
            </a:r>
            <a:r>
              <a:rPr lang="en-US" dirty="0">
                <a:solidFill>
                  <a:schemeClr val="tx1"/>
                </a:solidFill>
                <a:effectLst/>
              </a:rPr>
              <a:t> Finns. </a:t>
            </a:r>
            <a:r>
              <a:rPr lang="en-US" dirty="0" err="1">
                <a:solidFill>
                  <a:schemeClr val="tx1"/>
                </a:solidFill>
                <a:effectLst/>
              </a:rPr>
              <a:t>Teoksessa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Tartakovsky</a:t>
            </a:r>
            <a:r>
              <a:rPr lang="en-US" dirty="0">
                <a:solidFill>
                  <a:schemeClr val="tx1"/>
                </a:solidFill>
                <a:effectLst/>
              </a:rPr>
              <a:t>, E. (</a:t>
            </a:r>
            <a:r>
              <a:rPr lang="en-US" dirty="0" err="1">
                <a:solidFill>
                  <a:schemeClr val="tx1"/>
                </a:solidFill>
                <a:effectLst/>
              </a:rPr>
              <a:t>toim</a:t>
            </a:r>
            <a:r>
              <a:rPr lang="en-US" dirty="0">
                <a:solidFill>
                  <a:schemeClr val="tx1"/>
                </a:solidFill>
                <a:effectLst/>
              </a:rPr>
              <a:t>.) </a:t>
            </a:r>
            <a:r>
              <a:rPr lang="en-US" i="1" dirty="0">
                <a:solidFill>
                  <a:schemeClr val="tx1"/>
                </a:solidFill>
                <a:effectLst/>
              </a:rPr>
              <a:t>Immigration: Policies, Challenges and Impact.</a:t>
            </a:r>
            <a:r>
              <a:rPr lang="en-US" dirty="0">
                <a:solidFill>
                  <a:schemeClr val="tx1"/>
                </a:solidFill>
                <a:effectLst/>
              </a:rPr>
              <a:t> Nova Science</a:t>
            </a:r>
            <a:r>
              <a:rPr lang="en-US" dirty="0" smtClean="0">
                <a:solidFill>
                  <a:schemeClr val="tx1"/>
                </a:solidFill>
                <a:effectLst/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  <a:effectLst/>
              </a:rPr>
              <a:t>Jasinskaja</a:t>
            </a:r>
            <a:r>
              <a:rPr lang="en-US" dirty="0" smtClean="0">
                <a:solidFill>
                  <a:schemeClr val="tx1"/>
                </a:solidFill>
                <a:effectLst/>
              </a:rPr>
              <a:t>-Lahti, I. &amp;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Mähönen</a:t>
            </a:r>
            <a:r>
              <a:rPr lang="en-US" dirty="0" smtClean="0">
                <a:solidFill>
                  <a:schemeClr val="tx1"/>
                </a:solidFill>
                <a:effectLst/>
              </a:rPr>
              <a:t>, T.A. (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Toim</a:t>
            </a:r>
            <a:r>
              <a:rPr lang="en-US" dirty="0" smtClean="0">
                <a:solidFill>
                  <a:schemeClr val="tx1"/>
                </a:solidFill>
                <a:effectLst/>
              </a:rPr>
              <a:t>.) (2009). Identities, Intergroup Relations and Acculturation – The Cornerstones of Intercultural Encounters. Helsinki: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Gaudeamus</a:t>
            </a:r>
            <a:r>
              <a:rPr lang="en-US" dirty="0" smtClean="0">
                <a:solidFill>
                  <a:schemeClr val="tx1"/>
                </a:solidFill>
                <a:effectLst/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  <a:effectLst/>
              </a:rPr>
              <a:t>Phinney</a:t>
            </a:r>
            <a:r>
              <a:rPr lang="en-US" dirty="0" smtClean="0">
                <a:solidFill>
                  <a:schemeClr val="tx1"/>
                </a:solidFill>
                <a:effectLst/>
              </a:rPr>
              <a:t>, J. S.,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Horenczyck</a:t>
            </a:r>
            <a:r>
              <a:rPr lang="en-US" dirty="0" smtClean="0">
                <a:solidFill>
                  <a:schemeClr val="tx1"/>
                </a:solidFill>
                <a:effectLst/>
              </a:rPr>
              <a:t>, F. ,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Liebkind</a:t>
            </a:r>
            <a:r>
              <a:rPr lang="en-US" dirty="0" smtClean="0">
                <a:solidFill>
                  <a:schemeClr val="tx1"/>
                </a:solidFill>
                <a:effectLst/>
              </a:rPr>
              <a:t>, K., &amp;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Vedder</a:t>
            </a:r>
            <a:r>
              <a:rPr lang="en-US" dirty="0" smtClean="0">
                <a:solidFill>
                  <a:schemeClr val="tx1"/>
                </a:solidFill>
                <a:effectLst/>
              </a:rPr>
              <a:t>, P. (2001). Ethnic identity, immigration, and well-being: An interactional perspective. </a:t>
            </a:r>
            <a:r>
              <a:rPr lang="en-US" i="1" dirty="0" smtClean="0">
                <a:solidFill>
                  <a:schemeClr val="tx1"/>
                </a:solidFill>
                <a:effectLst/>
              </a:rPr>
              <a:t>Journal of Social Issues, 57,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493-510.</a:t>
            </a:r>
            <a:endParaRPr lang="fi-FI" dirty="0">
              <a:solidFill>
                <a:schemeClr val="tx1"/>
              </a:solidFill>
              <a:effectLst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="" xmlns:p14="http://schemas.microsoft.com/office/powerpoint/2010/main" val="1079624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>
                <a:solidFill>
                  <a:schemeClr val="tx1"/>
                </a:solidFill>
              </a:rPr>
              <a:t>Hagelberg</a:t>
            </a:r>
            <a:r>
              <a:rPr lang="fi-FI" dirty="0" smtClean="0">
                <a:solidFill>
                  <a:schemeClr val="tx1"/>
                </a:solidFill>
              </a:rPr>
              <a:t>, E. (2014). </a:t>
            </a:r>
            <a:r>
              <a:rPr lang="fi-FI" dirty="0" err="1">
                <a:solidFill>
                  <a:schemeClr val="tx1"/>
                </a:solidFill>
              </a:rPr>
              <a:t>Pikku-Suomi</a:t>
            </a:r>
            <a:r>
              <a:rPr lang="fi-FI" dirty="0">
                <a:solidFill>
                  <a:schemeClr val="tx1"/>
                </a:solidFill>
              </a:rPr>
              <a:t>, jossa saa Leikkiä ja levähtää. Madridin Suomi-koululaisten ja heidän vanhempiensa ajatuksia Suomi-koulusta ja kulttuuri-identiteetistä. </a:t>
            </a:r>
            <a:r>
              <a:rPr lang="fi-FI" dirty="0" smtClean="0">
                <a:solidFill>
                  <a:schemeClr val="tx1"/>
                </a:solidFill>
              </a:rPr>
              <a:t>Opinnäytetyö. </a:t>
            </a:r>
            <a:r>
              <a:rPr lang="fi-FI" dirty="0" err="1" smtClean="0">
                <a:solidFill>
                  <a:schemeClr val="tx1"/>
                </a:solidFill>
              </a:rPr>
              <a:t>Diak-ammattikorkeakoulu</a:t>
            </a:r>
            <a:r>
              <a:rPr lang="fi-FI" dirty="0" smtClean="0">
                <a:solidFill>
                  <a:schemeClr val="tx1"/>
                </a:solidFill>
              </a:rPr>
              <a:t>. http</a:t>
            </a:r>
            <a:r>
              <a:rPr lang="fi-FI" dirty="0">
                <a:solidFill>
                  <a:schemeClr val="tx1"/>
                </a:solidFill>
              </a:rPr>
              <a:t>://theseus32-kk.lib.helsinki.fi/bitstream/handle/10024/84468/Hagelberg_Elsa.pdf?sequence=1</a:t>
            </a:r>
          </a:p>
          <a:p>
            <a:pPr marL="0" indent="0">
              <a:buNone/>
            </a:pPr>
            <a:endParaRPr lang="fi-FI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209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 smtClean="0">
                <a:solidFill>
                  <a:schemeClr val="tx1"/>
                </a:solidFill>
              </a:rPr>
              <a:t>Google </a:t>
            </a:r>
            <a:r>
              <a:rPr lang="fi-FI" sz="2400" dirty="0" err="1" smtClean="0">
                <a:solidFill>
                  <a:schemeClr val="tx1"/>
                </a:solidFill>
              </a:rPr>
              <a:t>scholar</a:t>
            </a:r>
            <a:r>
              <a:rPr lang="fi-FI" sz="2400" dirty="0" smtClean="0">
                <a:solidFill>
                  <a:schemeClr val="tx1"/>
                </a:solidFill>
              </a:rPr>
              <a:t> –hakukoneella voi </a:t>
            </a:r>
            <a:r>
              <a:rPr lang="fi-FI" sz="2400" dirty="0">
                <a:solidFill>
                  <a:schemeClr val="tx1"/>
                </a:solidFill>
              </a:rPr>
              <a:t>etsiä näppärästi lisää tutkimustietoa (</a:t>
            </a:r>
            <a:r>
              <a:rPr lang="fi-FI" sz="2400" dirty="0" err="1">
                <a:solidFill>
                  <a:schemeClr val="tx1"/>
                </a:solidFill>
              </a:rPr>
              <a:t>https://scholar.google.fi</a:t>
            </a:r>
            <a:r>
              <a:rPr lang="fi-FI" sz="2400" dirty="0" smtClean="0">
                <a:solidFill>
                  <a:schemeClr val="tx1"/>
                </a:solidFill>
              </a:rPr>
              <a:t>/</a:t>
            </a:r>
            <a:r>
              <a:rPr lang="fi-FI" sz="2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>
                <a:solidFill>
                  <a:schemeClr val="tx1"/>
                </a:solidFill>
              </a:rPr>
              <a:t>Esim</a:t>
            </a:r>
            <a:r>
              <a:rPr lang="fi-FI" dirty="0">
                <a:solidFill>
                  <a:schemeClr val="tx1"/>
                </a:solidFill>
              </a:rPr>
              <a:t>. hakusanoilla ”</a:t>
            </a:r>
            <a:r>
              <a:rPr lang="fi-FI" dirty="0" smtClean="0">
                <a:solidFill>
                  <a:schemeClr val="tx1"/>
                </a:solidFill>
              </a:rPr>
              <a:t>ulkosuomalaiset + </a:t>
            </a:r>
            <a:r>
              <a:rPr lang="fi-FI" dirty="0">
                <a:solidFill>
                  <a:schemeClr val="tx1"/>
                </a:solidFill>
              </a:rPr>
              <a:t>identiteetti” (rajauksena v. 2012 alkaen):</a:t>
            </a:r>
            <a:r>
              <a:rPr lang="fi-FI" dirty="0" smtClean="0">
                <a:solidFill>
                  <a:schemeClr val="tx1"/>
                </a:solidFill>
                <a:hlinkClick r:id="rId2"/>
              </a:rPr>
              <a:t>https</a:t>
            </a:r>
            <a:r>
              <a:rPr lang="fi-FI" dirty="0">
                <a:solidFill>
                  <a:schemeClr val="tx1"/>
                </a:solidFill>
                <a:hlinkClick r:id="rId2"/>
              </a:rPr>
              <a:t>://scholar.google.fi/scholar?q=ulkosuomalaiset+identiteetti&amp;btnG=&amp;hl=en&amp;as_sdt=0%2C5&amp;as_ylo=</a:t>
            </a:r>
            <a:r>
              <a:rPr lang="fi-FI" dirty="0" smtClean="0">
                <a:solidFill>
                  <a:schemeClr val="tx1"/>
                </a:solidFill>
                <a:hlinkClick r:id="rId2"/>
              </a:rPr>
              <a:t>2012</a:t>
            </a:r>
            <a:endParaRPr lang="fi-FI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dirty="0" smtClean="0">
                <a:solidFill>
                  <a:schemeClr val="tx1"/>
                </a:solidFill>
              </a:rPr>
              <a:t>Tai ”etninen identiteetti”:</a:t>
            </a:r>
          </a:p>
          <a:p>
            <a:pPr marL="0" indent="0">
              <a:buNone/>
            </a:pPr>
            <a:r>
              <a:rPr lang="fi-FI" dirty="0">
                <a:solidFill>
                  <a:schemeClr val="tx1"/>
                </a:solidFill>
                <a:hlinkClick r:id="rId3"/>
              </a:rPr>
              <a:t>https://scholar.google.fi/scholar?q=etninen+identiteetti&amp;btnG=&amp;hl=en&amp;as_sdt=0%2C5&amp;as_ylo=</a:t>
            </a:r>
            <a:r>
              <a:rPr lang="fi-FI" dirty="0" smtClean="0">
                <a:solidFill>
                  <a:schemeClr val="tx1"/>
                </a:solidFill>
                <a:hlinkClick r:id="rId3"/>
              </a:rPr>
              <a:t>2012</a:t>
            </a:r>
            <a:endParaRPr lang="fi-FI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717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793532"/>
          </a:xfrm>
        </p:spPr>
        <p:txBody>
          <a:bodyPr/>
          <a:lstStyle/>
          <a:p>
            <a:r>
              <a:rPr lang="fi-FI" sz="4000" dirty="0" smtClean="0">
                <a:solidFill>
                  <a:srgbClr val="000000"/>
                </a:solidFill>
              </a:rPr>
              <a:t>Etninen / kansallinen / kulttuurinen identiteetti &amp; maahanmuutto</a:t>
            </a:r>
            <a:endParaRPr lang="fi-FI" sz="4000" dirty="0">
              <a:solidFill>
                <a:srgbClr val="0000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55675" y="2092892"/>
            <a:ext cx="7232650" cy="4291013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>
                <a:solidFill>
                  <a:srgbClr val="000000"/>
                </a:solidFill>
              </a:rPr>
              <a:t>Käsitys itsestä jonkin ryhmän jäsenenä</a:t>
            </a:r>
          </a:p>
          <a:p>
            <a:r>
              <a:rPr lang="en-US" dirty="0" err="1">
                <a:solidFill>
                  <a:srgbClr val="000000"/>
                </a:solidFill>
                <a:effectLst/>
              </a:rPr>
              <a:t>K</a:t>
            </a:r>
            <a:r>
              <a:rPr lang="en-US" dirty="0" err="1" smtClean="0">
                <a:solidFill>
                  <a:srgbClr val="000000"/>
                </a:solidFill>
                <a:effectLst/>
              </a:rPr>
              <a:t>uulumisen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tunne</a:t>
            </a:r>
            <a:r>
              <a:rPr lang="en-US" dirty="0">
                <a:solidFill>
                  <a:srgbClr val="000000"/>
                </a:solidFill>
                <a:effectLst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</a:rPr>
              <a:t>sitoutuneisuus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ryhmään</a:t>
            </a:r>
            <a:r>
              <a:rPr lang="en-US" dirty="0">
                <a:solidFill>
                  <a:srgbClr val="000000"/>
                </a:solidFill>
                <a:effectLst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</a:rPr>
              <a:t>ja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asenteet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</a:rPr>
              <a:t>ryhmää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</a:rPr>
              <a:t>kohtaan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r>
              <a:rPr lang="en-US" dirty="0" err="1">
                <a:solidFill>
                  <a:schemeClr val="tx1"/>
                </a:solidFill>
                <a:effectLst/>
              </a:rPr>
              <a:t>Käsitys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itsestä</a:t>
            </a:r>
            <a:r>
              <a:rPr lang="en-US" dirty="0">
                <a:solidFill>
                  <a:schemeClr val="tx1"/>
                </a:solidFill>
                <a:effectLst/>
              </a:rPr>
              <a:t> (</a:t>
            </a:r>
            <a:r>
              <a:rPr lang="en-US" dirty="0" err="1">
                <a:solidFill>
                  <a:schemeClr val="tx1"/>
                </a:solidFill>
                <a:effectLst/>
              </a:rPr>
              <a:t>toisista</a:t>
            </a:r>
            <a:r>
              <a:rPr lang="en-US" dirty="0">
                <a:solidFill>
                  <a:schemeClr val="tx1"/>
                </a:solidFill>
                <a:effectLst/>
              </a:rPr>
              <a:t>) </a:t>
            </a:r>
            <a:r>
              <a:rPr lang="en-US" dirty="0" err="1">
                <a:solidFill>
                  <a:schemeClr val="tx1"/>
                </a:solidFill>
                <a:effectLst/>
              </a:rPr>
              <a:t>jonkin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ryhmän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jäsenenä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ei</a:t>
            </a:r>
            <a:r>
              <a:rPr lang="en-US" dirty="0">
                <a:solidFill>
                  <a:schemeClr val="tx1"/>
                </a:solidFill>
                <a:effectLst/>
              </a:rPr>
              <a:t> ole </a:t>
            </a:r>
            <a:r>
              <a:rPr lang="en-US" dirty="0" err="1">
                <a:solidFill>
                  <a:schemeClr val="tx1"/>
                </a:solidFill>
                <a:effectLst/>
              </a:rPr>
              <a:t>sama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kuin</a:t>
            </a:r>
            <a:endParaRPr lang="en-US" dirty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effectLst/>
              </a:rPr>
              <a:t>	</a:t>
            </a:r>
            <a:r>
              <a:rPr lang="en-US" dirty="0" smtClean="0">
                <a:solidFill>
                  <a:schemeClr val="tx1"/>
                </a:solidFill>
                <a:effectLst/>
              </a:rPr>
              <a:t>-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Haluaako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</a:rPr>
              <a:t>olla / </a:t>
            </a:r>
            <a:r>
              <a:rPr lang="en-US" dirty="0" err="1">
                <a:solidFill>
                  <a:schemeClr val="tx1"/>
                </a:solidFill>
                <a:effectLst/>
              </a:rPr>
              <a:t>onko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tekemisissä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muiden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ryhmien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smtClean="0">
                <a:solidFill>
                  <a:schemeClr val="tx1"/>
                </a:solidFill>
                <a:effectLst/>
              </a:rPr>
              <a:t>	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kanssa</a:t>
            </a:r>
            <a:endParaRPr lang="en-US" dirty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effectLst/>
              </a:rPr>
              <a:t>	</a:t>
            </a:r>
            <a:r>
              <a:rPr lang="en-US" dirty="0" smtClean="0">
                <a:solidFill>
                  <a:schemeClr val="tx1"/>
                </a:solidFill>
                <a:effectLst/>
              </a:rPr>
              <a:t>-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Haluaako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omaksua</a:t>
            </a:r>
            <a:r>
              <a:rPr lang="en-US" dirty="0">
                <a:solidFill>
                  <a:schemeClr val="tx1"/>
                </a:solidFill>
                <a:effectLst/>
              </a:rPr>
              <a:t> / </a:t>
            </a:r>
            <a:r>
              <a:rPr lang="en-US" dirty="0" err="1">
                <a:solidFill>
                  <a:schemeClr val="tx1"/>
                </a:solidFill>
                <a:effectLst/>
              </a:rPr>
              <a:t>omaksuuko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uutta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kulttuuria</a:t>
            </a:r>
            <a:endParaRPr lang="fi-FI" dirty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effectLst/>
              </a:rPr>
              <a:t>	</a:t>
            </a:r>
            <a:r>
              <a:rPr lang="en-US" dirty="0">
                <a:solidFill>
                  <a:schemeClr val="tx1"/>
                </a:solidFill>
                <a:effectLst/>
                <a:sym typeface="Wingdings"/>
              </a:rPr>
              <a:t> </a:t>
            </a:r>
            <a:r>
              <a:rPr lang="en-US" dirty="0" err="1">
                <a:solidFill>
                  <a:schemeClr val="tx1"/>
                </a:solidFill>
                <a:effectLst/>
              </a:rPr>
              <a:t>Identiteetti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muuttuu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näistä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usein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hitaimmin</a:t>
            </a:r>
            <a:r>
              <a:rPr lang="en-US" dirty="0">
                <a:solidFill>
                  <a:schemeClr val="tx1"/>
                </a:solidFill>
                <a:effectLst/>
              </a:rPr>
              <a:t>.</a:t>
            </a:r>
          </a:p>
          <a:p>
            <a:endParaRPr lang="en-US" dirty="0" smtClean="0">
              <a:solidFill>
                <a:srgbClr val="000000"/>
              </a:solidFill>
              <a:effectLst/>
            </a:endParaRP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="" xmlns:p14="http://schemas.microsoft.com/office/powerpoint/2010/main" val="97580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79463" y="89646"/>
            <a:ext cx="7583488" cy="1510553"/>
          </a:xfrm>
        </p:spPr>
        <p:txBody>
          <a:bodyPr/>
          <a:lstStyle/>
          <a:p>
            <a:r>
              <a:rPr lang="en-US" sz="3200" dirty="0" err="1">
                <a:solidFill>
                  <a:srgbClr val="000000"/>
                </a:solidFill>
                <a:effectLst/>
              </a:rPr>
              <a:t>Tutkimuksen</a:t>
            </a:r>
            <a:r>
              <a:rPr lang="en-US" sz="3200" dirty="0">
                <a:solidFill>
                  <a:srgbClr val="000000"/>
                </a:solidFill>
                <a:effectLst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</a:rPr>
              <a:t>näkökulmia</a:t>
            </a:r>
            <a:r>
              <a:rPr lang="en-US" sz="3200" dirty="0">
                <a:solidFill>
                  <a:srgbClr val="000000"/>
                </a:solidFill>
                <a:effectLst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</a:rPr>
              <a:t>identiteetin</a:t>
            </a:r>
            <a:r>
              <a:rPr lang="en-US" sz="3200" dirty="0">
                <a:solidFill>
                  <a:srgbClr val="000000"/>
                </a:solidFill>
                <a:effectLst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</a:rPr>
              <a:t>tutkimukseen</a:t>
            </a:r>
            <a:r>
              <a:rPr lang="en-US" sz="3200" dirty="0">
                <a:solidFill>
                  <a:srgbClr val="000000"/>
                </a:solidFill>
                <a:effectLst/>
              </a:rPr>
              <a:t>:</a:t>
            </a:r>
            <a:br>
              <a:rPr lang="en-US" sz="3200" dirty="0">
                <a:solidFill>
                  <a:srgbClr val="000000"/>
                </a:solidFill>
                <a:effectLst/>
              </a:rPr>
            </a:b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000000"/>
                </a:solidFill>
                <a:effectLst/>
              </a:rPr>
              <a:t>Sosiaalisen </a:t>
            </a:r>
            <a:r>
              <a:rPr lang="fi-FI" dirty="0">
                <a:solidFill>
                  <a:srgbClr val="000000"/>
                </a:solidFill>
                <a:effectLst/>
              </a:rPr>
              <a:t>identiteetin teoria</a:t>
            </a:r>
          </a:p>
          <a:p>
            <a:r>
              <a:rPr lang="fi-FI" dirty="0">
                <a:solidFill>
                  <a:srgbClr val="000000"/>
                </a:solidFill>
                <a:effectLst/>
              </a:rPr>
              <a:t>Kehityspsykologia</a:t>
            </a:r>
          </a:p>
          <a:p>
            <a:r>
              <a:rPr lang="fi-FI" dirty="0">
                <a:solidFill>
                  <a:srgbClr val="000000"/>
                </a:solidFill>
                <a:effectLst/>
              </a:rPr>
              <a:t>Sosiaalinen </a:t>
            </a:r>
            <a:r>
              <a:rPr lang="fi-FI" dirty="0" err="1">
                <a:solidFill>
                  <a:srgbClr val="000000"/>
                </a:solidFill>
                <a:effectLst/>
              </a:rPr>
              <a:t>konstruktionismi</a:t>
            </a:r>
            <a:endParaRPr lang="fi-FI" dirty="0">
              <a:solidFill>
                <a:srgbClr val="000000"/>
              </a:solidFill>
              <a:effectLst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="" xmlns:p14="http://schemas.microsoft.com/office/powerpoint/2010/main" val="123600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 smtClean="0">
                <a:solidFill>
                  <a:schemeClr val="tx1"/>
                </a:solidFill>
              </a:rPr>
              <a:t>Identiteetti </a:t>
            </a:r>
            <a:r>
              <a:rPr lang="fi-FI" sz="3600" dirty="0">
                <a:solidFill>
                  <a:schemeClr val="tx1"/>
                </a:solidFill>
              </a:rPr>
              <a:t>&amp; maahanmuutto </a:t>
            </a:r>
            <a:r>
              <a:rPr lang="fi-FI" sz="3600" dirty="0" smtClean="0">
                <a:solidFill>
                  <a:schemeClr val="tx1"/>
                </a:solidFill>
              </a:rPr>
              <a:t/>
            </a:r>
            <a:br>
              <a:rPr lang="fi-FI" sz="3600" dirty="0" smtClean="0">
                <a:solidFill>
                  <a:schemeClr val="tx1"/>
                </a:solidFill>
              </a:rPr>
            </a:br>
            <a:r>
              <a:rPr lang="fi-FI" sz="3600" dirty="0" smtClean="0">
                <a:solidFill>
                  <a:schemeClr val="tx1"/>
                </a:solidFill>
              </a:rPr>
              <a:t>(</a:t>
            </a:r>
            <a:r>
              <a:rPr lang="fi-FI" sz="3600" smtClean="0">
                <a:solidFill>
                  <a:schemeClr val="tx1"/>
                </a:solidFill>
              </a:rPr>
              <a:t>esim. Phinney</a:t>
            </a:r>
            <a:r>
              <a:rPr lang="fi-FI" sz="3600" dirty="0" smtClean="0">
                <a:solidFill>
                  <a:schemeClr val="tx1"/>
                </a:solidFill>
              </a:rPr>
              <a:t> </a:t>
            </a:r>
            <a:r>
              <a:rPr lang="fi-FI" sz="3600" dirty="0">
                <a:solidFill>
                  <a:schemeClr val="tx1"/>
                </a:solidFill>
              </a:rPr>
              <a:t>ym. 2001)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tx1"/>
                </a:solidFill>
              </a:rPr>
              <a:t>Identiteettiä voidaan tarkastella 2</a:t>
            </a:r>
            <a:r>
              <a:rPr lang="fi-FI" dirty="0">
                <a:solidFill>
                  <a:schemeClr val="tx1"/>
                </a:solidFill>
              </a:rPr>
              <a:t>-</a:t>
            </a:r>
            <a:r>
              <a:rPr lang="fi-FI" dirty="0" smtClean="0">
                <a:solidFill>
                  <a:schemeClr val="tx1"/>
                </a:solidFill>
              </a:rPr>
              <a:t>ulotteisen mallin avulla, jolloin mitataan </a:t>
            </a:r>
            <a:r>
              <a:rPr lang="fi-FI" dirty="0">
                <a:solidFill>
                  <a:schemeClr val="tx1"/>
                </a:solidFill>
              </a:rPr>
              <a:t>identifioitumista </a:t>
            </a:r>
            <a:r>
              <a:rPr lang="fi-FI" dirty="0" smtClean="0">
                <a:solidFill>
                  <a:schemeClr val="tx1"/>
                </a:solidFill>
              </a:rPr>
              <a:t> toisaalta 1</a:t>
            </a:r>
            <a:r>
              <a:rPr lang="fi-FI" dirty="0">
                <a:solidFill>
                  <a:schemeClr val="tx1"/>
                </a:solidFill>
              </a:rPr>
              <a:t>) omaan vähemmistöryhmään ja </a:t>
            </a:r>
            <a:r>
              <a:rPr lang="fi-FI" dirty="0" smtClean="0">
                <a:solidFill>
                  <a:schemeClr val="tx1"/>
                </a:solidFill>
              </a:rPr>
              <a:t>toisaalta 2</a:t>
            </a:r>
            <a:r>
              <a:rPr lang="fi-FI" dirty="0">
                <a:solidFill>
                  <a:schemeClr val="tx1"/>
                </a:solidFill>
              </a:rPr>
              <a:t>) </a:t>
            </a:r>
            <a:r>
              <a:rPr lang="fi-FI" dirty="0" smtClean="0">
                <a:solidFill>
                  <a:schemeClr val="tx1"/>
                </a:solidFill>
              </a:rPr>
              <a:t>enemmistöön, toisistaan riippumattomina asioina. </a:t>
            </a:r>
            <a:endParaRPr lang="fi-FI" dirty="0">
              <a:solidFill>
                <a:schemeClr val="tx1"/>
              </a:solidFill>
            </a:endParaRPr>
          </a:p>
          <a:p>
            <a:r>
              <a:rPr lang="fi-FI" dirty="0" smtClean="0">
                <a:solidFill>
                  <a:schemeClr val="tx1"/>
                </a:solidFill>
              </a:rPr>
              <a:t>Ihminen voi siis kokea olevansa esim.: 			a) suomalainen, mutta ei kanadalainen, tai 	b) kanadalainen, mutta ei suomalainen 		c) sekä kanadalainen että suomalainen tai 	d) ei kumpaakaan</a:t>
            </a:r>
            <a:endParaRPr lang="fi-FI" dirty="0">
              <a:solidFill>
                <a:schemeClr val="tx1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="" xmlns:p14="http://schemas.microsoft.com/office/powerpoint/2010/main" val="1616652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>
                <a:solidFill>
                  <a:srgbClr val="000000"/>
                </a:solidFill>
              </a:rPr>
              <a:t>Olen saksalainen mies. Tunnen itseni edelleen saksalaiseksi, vaikka olen ollut täällä jo kauan</a:t>
            </a:r>
            <a:r>
              <a:rPr lang="fi-FI" sz="2400" dirty="0" smtClean="0">
                <a:solidFill>
                  <a:srgbClr val="000000"/>
                </a:solidFill>
              </a:rPr>
              <a:t>. (Helmut</a:t>
            </a:r>
            <a:r>
              <a:rPr lang="fi-FI" sz="2400" dirty="0">
                <a:solidFill>
                  <a:srgbClr val="000000"/>
                </a:solidFill>
              </a:rPr>
              <a:t>)</a:t>
            </a:r>
            <a:br>
              <a:rPr lang="fi-FI" sz="2400" dirty="0">
                <a:solidFill>
                  <a:srgbClr val="000000"/>
                </a:solidFill>
              </a:rPr>
            </a:br>
            <a:r>
              <a:rPr lang="fi-FI" sz="2400" dirty="0" err="1">
                <a:solidFill>
                  <a:srgbClr val="000000"/>
                </a:solidFill>
              </a:rPr>
              <a:t>http://www.identitysearch.net</a:t>
            </a:r>
            <a:endParaRPr lang="fi-FI" sz="2400" dirty="0">
              <a:solidFill>
                <a:srgbClr val="000000"/>
              </a:solidFill>
            </a:endParaRPr>
          </a:p>
        </p:txBody>
      </p:sp>
      <p:pic>
        <p:nvPicPr>
          <p:cNvPr id="4" name="Sisällön paikkamerkki 3" descr="helmut_015.jp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838" b="18926"/>
          <a:stretch/>
        </p:blipFill>
        <p:spPr/>
      </p:pic>
    </p:spTree>
    <p:extLst>
      <p:ext uri="{BB962C8B-B14F-4D97-AF65-F5344CB8AC3E}">
        <p14:creationId xmlns="" xmlns:p14="http://schemas.microsoft.com/office/powerpoint/2010/main" val="499493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>
                <a:solidFill>
                  <a:schemeClr val="tx1"/>
                </a:solidFill>
              </a:rPr>
              <a:t>Olen suomalainen, mutta en alkuperältäni</a:t>
            </a:r>
            <a:r>
              <a:rPr lang="fi-FI" sz="2800" dirty="0" smtClean="0">
                <a:solidFill>
                  <a:schemeClr val="tx1"/>
                </a:solidFill>
              </a:rPr>
              <a:t>. (</a:t>
            </a:r>
            <a:r>
              <a:rPr lang="fi-FI" sz="2800" dirty="0" err="1" smtClean="0">
                <a:solidFill>
                  <a:schemeClr val="tx1"/>
                </a:solidFill>
              </a:rPr>
              <a:t>Farzin</a:t>
            </a:r>
            <a:r>
              <a:rPr lang="fi-FI" sz="2800" dirty="0" smtClean="0">
                <a:solidFill>
                  <a:schemeClr val="tx1"/>
                </a:solidFill>
              </a:rPr>
              <a:t>)</a:t>
            </a:r>
            <a:br>
              <a:rPr lang="fi-FI" sz="2800" dirty="0" smtClean="0">
                <a:solidFill>
                  <a:schemeClr val="tx1"/>
                </a:solidFill>
              </a:rPr>
            </a:br>
            <a:r>
              <a:rPr lang="fi-FI" sz="2800" dirty="0" err="1">
                <a:solidFill>
                  <a:srgbClr val="000000"/>
                </a:solidFill>
              </a:rPr>
              <a:t>http://www.identitysearch.net</a:t>
            </a:r>
            <a:endParaRPr lang="fi-FI" sz="2800" dirty="0">
              <a:solidFill>
                <a:schemeClr val="tx1"/>
              </a:solidFill>
            </a:endParaRPr>
          </a:p>
        </p:txBody>
      </p:sp>
      <p:pic>
        <p:nvPicPr>
          <p:cNvPr id="4" name="Sisällön paikkamerkki 3" descr="farzin_024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4382" b="14382"/>
          <a:stretch>
            <a:fillRect/>
          </a:stretch>
        </p:blipFill>
        <p:spPr/>
      </p:pic>
    </p:spTree>
    <p:extLst>
      <p:ext uri="{BB962C8B-B14F-4D97-AF65-F5344CB8AC3E}">
        <p14:creationId xmlns="" xmlns:p14="http://schemas.microsoft.com/office/powerpoint/2010/main" val="3646469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>
                <a:solidFill>
                  <a:schemeClr val="tx1"/>
                </a:solidFill>
              </a:rPr>
              <a:t>Olen puoliksi kurdi, puoliksi suomalainen, vaikka vanhempani ovat kurdeja</a:t>
            </a:r>
            <a:r>
              <a:rPr lang="fi-FI" sz="2400" dirty="0" smtClean="0">
                <a:solidFill>
                  <a:schemeClr val="tx1"/>
                </a:solidFill>
              </a:rPr>
              <a:t>. (</a:t>
            </a:r>
            <a:r>
              <a:rPr lang="fi-FI" sz="2400" dirty="0" err="1" smtClean="0">
                <a:solidFill>
                  <a:schemeClr val="tx1"/>
                </a:solidFill>
              </a:rPr>
              <a:t>Renaz</a:t>
            </a:r>
            <a:r>
              <a:rPr lang="fi-FI" sz="2400" dirty="0" smtClean="0">
                <a:solidFill>
                  <a:schemeClr val="tx1"/>
                </a:solidFill>
              </a:rPr>
              <a:t>)</a:t>
            </a:r>
            <a:br>
              <a:rPr lang="fi-FI" sz="2400" dirty="0" smtClean="0">
                <a:solidFill>
                  <a:schemeClr val="tx1"/>
                </a:solidFill>
              </a:rPr>
            </a:br>
            <a:r>
              <a:rPr lang="fi-FI" sz="2400" dirty="0" err="1">
                <a:solidFill>
                  <a:srgbClr val="000000"/>
                </a:solidFill>
              </a:rPr>
              <a:t>http://www.identitysearch.net</a:t>
            </a:r>
            <a:endParaRPr lang="fi-FI" sz="2400" dirty="0">
              <a:solidFill>
                <a:schemeClr val="tx1"/>
              </a:solidFill>
            </a:endParaRPr>
          </a:p>
        </p:txBody>
      </p:sp>
      <p:pic>
        <p:nvPicPr>
          <p:cNvPr id="4" name="Sisällön paikkamerkki 3" descr="renaz_021.jp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6888" b="43702"/>
          <a:stretch/>
        </p:blipFill>
        <p:spPr>
          <a:xfrm>
            <a:off x="779463" y="1524000"/>
            <a:ext cx="7232650" cy="4291013"/>
          </a:xfrm>
        </p:spPr>
      </p:pic>
    </p:spTree>
    <p:extLst>
      <p:ext uri="{BB962C8B-B14F-4D97-AF65-F5344CB8AC3E}">
        <p14:creationId xmlns="" xmlns:p14="http://schemas.microsoft.com/office/powerpoint/2010/main" val="4165747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79462" y="89647"/>
            <a:ext cx="8364537" cy="1510554"/>
          </a:xfrm>
        </p:spPr>
        <p:txBody>
          <a:bodyPr>
            <a:normAutofit/>
          </a:bodyPr>
          <a:lstStyle/>
          <a:p>
            <a:r>
              <a:rPr lang="fi-FI" sz="2400" dirty="0" smtClean="0">
                <a:solidFill>
                  <a:schemeClr val="tx1"/>
                </a:solidFill>
              </a:rPr>
              <a:t>En </a:t>
            </a:r>
            <a:r>
              <a:rPr lang="fi-FI" sz="2400" dirty="0">
                <a:solidFill>
                  <a:schemeClr val="tx1"/>
                </a:solidFill>
              </a:rPr>
              <a:t>ole suomalainen, enkä toisaalta kiinalainenkaan</a:t>
            </a:r>
            <a:r>
              <a:rPr lang="fi-FI" sz="2400" dirty="0" smtClean="0">
                <a:solidFill>
                  <a:schemeClr val="tx1"/>
                </a:solidFill>
              </a:rPr>
              <a:t>. (YC)</a:t>
            </a:r>
            <a:br>
              <a:rPr lang="fi-FI" sz="2400" dirty="0" smtClean="0">
                <a:solidFill>
                  <a:schemeClr val="tx1"/>
                </a:solidFill>
              </a:rPr>
            </a:br>
            <a:r>
              <a:rPr lang="fi-FI" sz="2400" dirty="0" err="1">
                <a:solidFill>
                  <a:srgbClr val="000000"/>
                </a:solidFill>
              </a:rPr>
              <a:t>http://www.identitysearch.net</a:t>
            </a:r>
            <a:endParaRPr lang="fi-FI" sz="2400" dirty="0">
              <a:solidFill>
                <a:schemeClr val="tx1"/>
              </a:solidFill>
            </a:endParaRPr>
          </a:p>
        </p:txBody>
      </p:sp>
      <p:pic>
        <p:nvPicPr>
          <p:cNvPr id="4" name="Sisällön paikkamerkki 3" descr="yc_025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5295" b="25295"/>
          <a:stretch>
            <a:fillRect/>
          </a:stretch>
        </p:blipFill>
        <p:spPr>
          <a:xfrm>
            <a:off x="955675" y="1600200"/>
            <a:ext cx="7232650" cy="4291013"/>
          </a:xfrm>
        </p:spPr>
      </p:pic>
    </p:spTree>
    <p:extLst>
      <p:ext uri="{BB962C8B-B14F-4D97-AF65-F5344CB8AC3E}">
        <p14:creationId xmlns="" xmlns:p14="http://schemas.microsoft.com/office/powerpoint/2010/main" val="861581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tx1"/>
                </a:solidFill>
              </a:rPr>
              <a:t>Gallup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solidFill>
                  <a:schemeClr val="tx1"/>
                </a:solidFill>
                <a:effectLst/>
              </a:rPr>
              <a:t>Koetko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olevasi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effectLst/>
              </a:rPr>
              <a:t>	1)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suomalainen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effectLst/>
              </a:rPr>
              <a:t>	</a:t>
            </a:r>
            <a:r>
              <a:rPr lang="en-US" dirty="0" smtClean="0">
                <a:solidFill>
                  <a:schemeClr val="tx1"/>
                </a:solidFill>
                <a:effectLst/>
              </a:rPr>
              <a:t>2)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asuinmaasi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enemmistön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edustaja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effectLst/>
              </a:rPr>
              <a:t>	</a:t>
            </a:r>
            <a:r>
              <a:rPr lang="en-US" dirty="0" smtClean="0">
                <a:solidFill>
                  <a:schemeClr val="tx1"/>
                </a:solidFill>
                <a:effectLst/>
              </a:rPr>
              <a:t>3)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molempia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effectLst/>
              </a:rPr>
              <a:t>	</a:t>
            </a:r>
            <a:r>
              <a:rPr lang="en-US" dirty="0" smtClean="0">
                <a:solidFill>
                  <a:schemeClr val="tx1"/>
                </a:solidFill>
                <a:effectLst/>
              </a:rPr>
              <a:t>4)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ei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kumpaakaan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  <a:effectLst/>
              </a:rPr>
              <a:t>Millä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perusteella</a:t>
            </a:r>
            <a:r>
              <a:rPr lang="en-US" dirty="0" smtClean="0">
                <a:solidFill>
                  <a:schemeClr val="tx1"/>
                </a:solidFill>
                <a:effectLst/>
              </a:rPr>
              <a:t>? </a:t>
            </a:r>
          </a:p>
          <a:p>
            <a:r>
              <a:rPr lang="en-US" dirty="0" err="1" smtClean="0">
                <a:solidFill>
                  <a:schemeClr val="tx1"/>
                </a:solidFill>
                <a:effectLst/>
              </a:rPr>
              <a:t>Katsotko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kuuluvasi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johonkin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muuhun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maahanmuuttoon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liittyvään</a:t>
            </a:r>
            <a:r>
              <a:rPr lang="en-US" dirty="0" smtClean="0">
                <a:solidFill>
                  <a:schemeClr val="tx1"/>
                </a:solidFill>
                <a:effectLst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ryhmään</a:t>
            </a:r>
            <a:r>
              <a:rPr lang="en-US" dirty="0" smtClean="0">
                <a:solidFill>
                  <a:schemeClr val="tx1"/>
                </a:solidFill>
                <a:effectLst/>
              </a:rPr>
              <a:t>? 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8422777"/>
      </p:ext>
    </p:extLst>
  </p:cSld>
  <p:clrMapOvr>
    <a:masterClrMapping/>
  </p:clrMapOvr>
</p:sld>
</file>

<file path=ppt/theme/theme1.xml><?xml version="1.0" encoding="utf-8"?>
<a:theme xmlns:a="http://schemas.openxmlformats.org/drawingml/2006/main" name="Kesä">
  <a:themeElements>
    <a:clrScheme name="Kesä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esä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Kesä.thmx</Template>
  <TotalTime>2000</TotalTime>
  <Words>738</Words>
  <Application>Microsoft Office PowerPoint</Application>
  <PresentationFormat>On-screen Show (4:3)</PresentationFormat>
  <Paragraphs>57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Kesä</vt:lpstr>
      <vt:lpstr>Identiteetti monikulttuurisessa maailmassa</vt:lpstr>
      <vt:lpstr>Etninen / kansallinen / kulttuurinen identiteetti &amp; maahanmuutto</vt:lpstr>
      <vt:lpstr>Tutkimuksen näkökulmia identiteetin tutkimukseen: </vt:lpstr>
      <vt:lpstr>Identiteetti &amp; maahanmuutto  (esim. Phinney ym. 2001)</vt:lpstr>
      <vt:lpstr>Olen saksalainen mies. Tunnen itseni edelleen saksalaiseksi, vaikka olen ollut täällä jo kauan. (Helmut) http://www.identitysearch.net</vt:lpstr>
      <vt:lpstr>Olen suomalainen, mutta en alkuperältäni. (Farzin) http://www.identitysearch.net</vt:lpstr>
      <vt:lpstr>Olen puoliksi kurdi, puoliksi suomalainen, vaikka vanhempani ovat kurdeja. (Renaz) http://www.identitysearch.net</vt:lpstr>
      <vt:lpstr>En ole suomalainen, enkä toisaalta kiinalainenkaan. (YC) http://www.identitysearch.net</vt:lpstr>
      <vt:lpstr>Gallup</vt:lpstr>
      <vt:lpstr>Diskursiivinen tutkimus inkerinsuomalaisten identiteetistä</vt:lpstr>
      <vt:lpstr>Slide 11</vt:lpstr>
      <vt:lpstr>Slide 12</vt:lpstr>
      <vt:lpstr>Tavallaan tunnen olevani hyvin suomalainen, mutta on vaikeaa olla suomalainen, kun minulle koko ajan muistutetaan, että en ole. (Michael) http://www.identitysearch.net</vt:lpstr>
      <vt:lpstr>Kirjallisuutta maahanmuutosta ja identiteeteistä  (jos olet kiinnostunut jostakin minun julkaisustani, mutta et pääse siihen käsiksi, voit ottaa minuun yhteyttä: varjonensirkku@gmail.com)</vt:lpstr>
      <vt:lpstr>Slide 15</vt:lpstr>
      <vt:lpstr>Slide 16</vt:lpstr>
      <vt:lpstr>Google scholar –hakukoneella voi etsiä näppärästi lisää tutkimustietoa (https://scholar.google.fi/)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Identiteetti monikulttuurisessa maailmassa</dc:title>
  <dc:creator>Sirkku</dc:creator>
  <cp:lastModifiedBy>Eeva Salomaa-Jago</cp:lastModifiedBy>
  <cp:revision>67</cp:revision>
  <dcterms:created xsi:type="dcterms:W3CDTF">2016-08-03T13:56:06Z</dcterms:created>
  <dcterms:modified xsi:type="dcterms:W3CDTF">2016-08-30T20:43:27Z</dcterms:modified>
</cp:coreProperties>
</file>