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8"/>
  </p:notesMasterIdLst>
  <p:sldIdLst>
    <p:sldId id="256" r:id="rId5"/>
    <p:sldId id="258" r:id="rId6"/>
    <p:sldId id="277" r:id="rId7"/>
    <p:sldId id="259" r:id="rId8"/>
    <p:sldId id="279" r:id="rId9"/>
    <p:sldId id="260" r:id="rId10"/>
    <p:sldId id="278" r:id="rId11"/>
    <p:sldId id="28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6" r:id="rId27"/>
  </p:sldIdLst>
  <p:sldSz cx="9144000" cy="5143500" type="screen16x9"/>
  <p:notesSz cx="6858000" cy="9144000"/>
  <p:embeddedFontLst>
    <p:embeddedFont>
      <p:font typeface="Open Sans" panose="020B0606030504020204" pitchFamily="34" charset="0"/>
      <p:regular r:id="rId29"/>
      <p:bold r:id="rId30"/>
      <p:italic r:id="rId31"/>
      <p:boldItalic r:id="rId32"/>
    </p:embeddedFont>
    <p:embeddedFont>
      <p:font typeface="PT Sans Narrow" panose="020B050602020302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err="1"/>
              <a:t>Tervetuloa</a:t>
            </a:r>
            <a:r>
              <a:rPr lang="en-AU" dirty="0"/>
              <a:t> </a:t>
            </a:r>
            <a:r>
              <a:rPr lang="en-AU" dirty="0" err="1"/>
              <a:t>mukaan</a:t>
            </a:r>
            <a:r>
              <a:rPr lang="en-AU" dirty="0"/>
              <a:t> Teko</a:t>
            </a:r>
            <a:r>
              <a:rPr lang="fi-FI" dirty="0"/>
              <a:t>äly Suomi-koulussa webinaarin ensimmäiseen osaan tänään 17. marraskuuta. Uskoakseni tämä esitys tallennetaan, joten sen voi katsoa myös myöhemmin.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aadfe9616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faadfe961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0cb55244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0cb55244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cb552441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0cb552441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0cb552441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0cb552441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0cb552441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0cb552441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0c931d442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0c931d442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0cb552441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0cb552441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0cb552441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0cb552441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cb552441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0cb552441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0cb552441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0cb552441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faadfe9616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faadfe9616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Otetaan tähän alkuun esittely eli voitte jokainen kertoa lyhyesti chatissa missä Suomi-koulussa olette mukana ja miksi tekoäly Suomi-koulussa kiinnostaa. Veera on ystävällisesti lupautunut monitoroimaan keskustelua tänään. Meillä on lopussa aikaa kysymyksille ja sitä ennenkin mahdollisuus keskusteluun. Minä olen Kaisa Silvola, tunnetaan myös Anna-Kaisa Silvolana, ja olen suomalainen kaksikielinen luokanopettaja. Muutin suomalaisen perheeni kanssa Australian Sunshine Coastille Queenslandin osavaltioon vuonna 2005 ja nykyään kaksoiskansalainen. Kun omat lapset alkoivat olla kouluiässä, perustimme Henna Halosen kanssa Sunshine Coastille oman Suomi-koulun toimipisteen, joka toimii hallinnollisesti Brisbanen Suomi-koulun yhteydessä. Siirsin opetusvastuun eteenpäin noin 4 vuotta sitten, mutta olen edelleen mukana johtokunnassa. Australian Suomi-kouluverkosto herätettiin henkiin 2017 pitkän hiljaiselon jälkeen ja olemme järjestäneet vuosittaiset koulutuspäivät eri puolilla maata siitä alkaen. Verkko-opetuksessa minulla on pitkä kokemus vuodesta 2007 alkaen Etäkoulu Kulkurin suomen ja englannin kielen opettajana. Nykyään työskentelen korkeakoulu- ja ammattillisen puolen oppimismuotoilijana, Learning Designer, eli suunnittelen ja kehitän eri tutkintojen verkko-opiskelumateriaaleja. Olemme tänään tekoälyaiheen äärellä, koska ... ”Olen utelias tutkimaan ja kokeilemaan kehittyvän teknologian mahdollisuuksia elämän eri osa-alueilla, mukaan lukien Suomi-koulut, joissa töitä tehdään tärkeän asian eteen usein pienellä budjetilla, rajallisilla resursseilla ja vapaaehtoisvoimin.</a:t>
            </a:r>
            <a:r>
              <a:rPr lang="en-AU" dirty="0"/>
              <a:t>” </a:t>
            </a:r>
            <a:r>
              <a:rPr lang="fi-FI" dirty="0"/>
              <a:t>Tervetuloa mukaan </a:t>
            </a:r>
            <a:r>
              <a:rPr lang="en-AU" dirty="0" err="1"/>
              <a:t>pienelle</a:t>
            </a:r>
            <a:r>
              <a:rPr lang="en-AU" dirty="0"/>
              <a:t> </a:t>
            </a:r>
            <a:r>
              <a:rPr lang="en-AU" dirty="0" err="1"/>
              <a:t>tutkimusmatkalle</a:t>
            </a:r>
            <a:r>
              <a:rPr lang="en-AU" dirty="0"/>
              <a:t> </a:t>
            </a:r>
            <a:r>
              <a:rPr lang="en-AU" dirty="0" err="1"/>
              <a:t>tekoälyn</a:t>
            </a:r>
            <a:r>
              <a:rPr lang="en-AU" dirty="0"/>
              <a:t> </a:t>
            </a:r>
            <a:r>
              <a:rPr lang="en-AU" dirty="0" err="1"/>
              <a:t>ääreen</a:t>
            </a:r>
            <a:r>
              <a:rPr lang="en-AU" dirty="0"/>
              <a: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cb552441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0cb552441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0cb552441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0cb552441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r>
              <a:rPr lang="fi-FI" sz="1100" dirty="0">
                <a:solidFill>
                  <a:srgbClr val="222222"/>
                </a:solidFill>
                <a:highlight>
                  <a:schemeClr val="lt1"/>
                </a:highlight>
              </a:rPr>
              <a:t>Malleja voi testata, ilmaisia malleja</a:t>
            </a:r>
          </a:p>
          <a:p>
            <a:pPr marL="285750" indent="-285750"/>
            <a:r>
              <a:rPr lang="fi-FI" sz="1100" dirty="0">
                <a:solidFill>
                  <a:srgbClr val="222222"/>
                </a:solidFill>
                <a:highlight>
                  <a:schemeClr val="lt1"/>
                </a:highlight>
              </a:rPr>
              <a:t>Suomi-koulun omat liikennevalot?</a:t>
            </a:r>
          </a:p>
          <a:p>
            <a:pPr marL="285750" indent="-285750"/>
            <a:r>
              <a:rPr lang="fi-FI" sz="1100" dirty="0">
                <a:solidFill>
                  <a:srgbClr val="222222"/>
                </a:solidFill>
                <a:highlight>
                  <a:schemeClr val="lt1"/>
                </a:highlight>
              </a:rPr>
              <a:t>face to face mutta kokeillaan tekoälyä KIELEN ja KULTTUURIN oppimiseen</a:t>
            </a:r>
          </a:p>
          <a:p>
            <a:pPr marL="285750" indent="-285750"/>
            <a:r>
              <a:rPr lang="fi-FI" sz="1100" dirty="0">
                <a:solidFill>
                  <a:srgbClr val="222222"/>
                </a:solidFill>
                <a:highlight>
                  <a:schemeClr val="lt1"/>
                </a:highlight>
              </a:rPr>
              <a:t>Nyt vasta alkua, tämä tule kehittymääm AGENTIT kehittyy, harva pysyy perässä</a:t>
            </a:r>
          </a:p>
          <a:p>
            <a:pPr marL="285750" indent="-285750"/>
            <a:r>
              <a:rPr lang="fi-FI" sz="1100" dirty="0">
                <a:solidFill>
                  <a:srgbClr val="222222"/>
                </a:solidFill>
                <a:highlight>
                  <a:schemeClr val="lt1"/>
                </a:highlight>
              </a:rPr>
              <a:t>WhatsAppia kokeillaan</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cb552441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0cb552441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faadfe9616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faadfe9616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4E35DDAA-6724-7825-128D-284FB454BB3C}"/>
            </a:ext>
          </a:extLst>
        </p:cNvPr>
        <p:cNvGrpSpPr/>
        <p:nvPr/>
      </p:nvGrpSpPr>
      <p:grpSpPr>
        <a:xfrm>
          <a:off x="0" y="0"/>
          <a:ext cx="0" cy="0"/>
          <a:chOff x="0" y="0"/>
          <a:chExt cx="0" cy="0"/>
        </a:xfrm>
      </p:grpSpPr>
      <p:sp>
        <p:nvSpPr>
          <p:cNvPr id="70" name="Google Shape;70;g2faadfe9616_0_265:notes">
            <a:extLst>
              <a:ext uri="{FF2B5EF4-FFF2-40B4-BE49-F238E27FC236}">
                <a16:creationId xmlns:a16="http://schemas.microsoft.com/office/drawing/2014/main" id="{B792C503-E83B-E587-0EC5-4E2014D500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faadfe9616_0_265:notes">
            <a:extLst>
              <a:ext uri="{FF2B5EF4-FFF2-40B4-BE49-F238E27FC236}">
                <a16:creationId xmlns:a16="http://schemas.microsoft.com/office/drawing/2014/main" id="{7FAEEB50-F23E-67B1-D7F4-2BFC17D601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657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0c931d442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0c931d442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Tekoälyä voi lähestyä monesta tulokulmasta. Olen tässä hahmotellut tekoälyn ominaisuuksia ja toimintatapaa erityisesti sellaisia ihmisiä ajatellen, jotka eivät ole kovin tuttuja tekoälytyökalujen kanssa. Lyhyesti sanottuna tekoäly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DD8A0D03-8C47-B017-7CD3-B05784D690E0}"/>
            </a:ext>
          </a:extLst>
        </p:cNvPr>
        <p:cNvGrpSpPr/>
        <p:nvPr/>
      </p:nvGrpSpPr>
      <p:grpSpPr>
        <a:xfrm>
          <a:off x="0" y="0"/>
          <a:ext cx="0" cy="0"/>
          <a:chOff x="0" y="0"/>
          <a:chExt cx="0" cy="0"/>
        </a:xfrm>
      </p:grpSpPr>
      <p:sp>
        <p:nvSpPr>
          <p:cNvPr id="91" name="Google Shape;91;g30c931d442d_0_16:notes">
            <a:extLst>
              <a:ext uri="{FF2B5EF4-FFF2-40B4-BE49-F238E27FC236}">
                <a16:creationId xmlns:a16="http://schemas.microsoft.com/office/drawing/2014/main" id="{1FC7B658-AD29-EA2C-C1F6-DE2B792194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0c931d442d_0_16:notes">
            <a:extLst>
              <a:ext uri="{FF2B5EF4-FFF2-40B4-BE49-F238E27FC236}">
                <a16:creationId xmlns:a16="http://schemas.microsoft.com/office/drawing/2014/main" id="{B93AFCDB-76F2-D7CA-72E9-000A4EB04F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Tekoälyä voi lähestyä monesta tulokulmasta. Olen tässä hahmotellut tekoälyn ominaisuuksia ja toimintatapaa erityisesti sellaisia ihmisiä ajatellen, jotka eivät ole kovin tuttuja tekoälytyökalujen kanssa. Lyhyesti sanottuna tekoäly ...</a:t>
            </a:r>
            <a:endParaRPr dirty="0"/>
          </a:p>
        </p:txBody>
      </p:sp>
    </p:spTree>
    <p:extLst>
      <p:ext uri="{BB962C8B-B14F-4D97-AF65-F5344CB8AC3E}">
        <p14:creationId xmlns:p14="http://schemas.microsoft.com/office/powerpoint/2010/main" val="254428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0c931d442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0c931d442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Käytämme nykyään tekoälyä monin tavoin arjessamme, joko tiedostaen tai tiedostamatta.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CFD923AB-92D8-EE3C-ED4D-625A4DCB9B38}"/>
            </a:ext>
          </a:extLst>
        </p:cNvPr>
        <p:cNvGrpSpPr/>
        <p:nvPr/>
      </p:nvGrpSpPr>
      <p:grpSpPr>
        <a:xfrm>
          <a:off x="0" y="0"/>
          <a:ext cx="0" cy="0"/>
          <a:chOff x="0" y="0"/>
          <a:chExt cx="0" cy="0"/>
        </a:xfrm>
      </p:grpSpPr>
      <p:sp>
        <p:nvSpPr>
          <p:cNvPr id="99" name="Google Shape;99;g30c931d442d_0_30:notes">
            <a:extLst>
              <a:ext uri="{FF2B5EF4-FFF2-40B4-BE49-F238E27FC236}">
                <a16:creationId xmlns:a16="http://schemas.microsoft.com/office/drawing/2014/main" id="{517AEE9B-95E9-1310-318F-211EFFD57D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0c931d442d_0_30:notes">
            <a:extLst>
              <a:ext uri="{FF2B5EF4-FFF2-40B4-BE49-F238E27FC236}">
                <a16:creationId xmlns:a16="http://schemas.microsoft.com/office/drawing/2014/main" id="{C13509ED-2D95-1EBE-8372-9779B4C5C3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Suomi-koulut ovat ainutlaatuinen toimintaympäristö ja vastaavia ovat muiden vähemmistökieliryhmien Community Language Schools – tai millä nimellä ne sitten kulkevatkin eri maissa. Suomi-kouluopettajat eivät ole aina ammatiltaan opettajia, sitä tehdään vapaa-ajalla, usein pientä korvausta vastaan tai kokonaan vapaaehtoisesti, ja opettajat haluavat osaltaan edistää suomen kielen osaamista ja suomalaisen kulttuurin tuntemusta niillä resursseilla mitä heitä on. </a:t>
            </a:r>
            <a:endParaRPr dirty="0"/>
          </a:p>
        </p:txBody>
      </p:sp>
    </p:spTree>
    <p:extLst>
      <p:ext uri="{BB962C8B-B14F-4D97-AF65-F5344CB8AC3E}">
        <p14:creationId xmlns:p14="http://schemas.microsoft.com/office/powerpoint/2010/main" val="75616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E8051919-82ED-4C28-1028-4A1EE060BE63}"/>
            </a:ext>
          </a:extLst>
        </p:cNvPr>
        <p:cNvGrpSpPr/>
        <p:nvPr/>
      </p:nvGrpSpPr>
      <p:grpSpPr>
        <a:xfrm>
          <a:off x="0" y="0"/>
          <a:ext cx="0" cy="0"/>
          <a:chOff x="0" y="0"/>
          <a:chExt cx="0" cy="0"/>
        </a:xfrm>
      </p:grpSpPr>
      <p:sp>
        <p:nvSpPr>
          <p:cNvPr id="99" name="Google Shape;99;g30c931d442d_0_30:notes">
            <a:extLst>
              <a:ext uri="{FF2B5EF4-FFF2-40B4-BE49-F238E27FC236}">
                <a16:creationId xmlns:a16="http://schemas.microsoft.com/office/drawing/2014/main" id="{3009852C-30DC-17DF-D4ED-0A58CC547A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0c931d442d_0_30:notes">
            <a:extLst>
              <a:ext uri="{FF2B5EF4-FFF2-40B4-BE49-F238E27FC236}">
                <a16:creationId xmlns:a16="http://schemas.microsoft.com/office/drawing/2014/main" id="{AE546A22-68CC-15C8-0809-1F56820B58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Nyt päästää päivän pääaiheeseen: Miten tekoäly vastaa Suomi-koulujen haasteisiin? Tässä yksi koonti siitä, miten tekoäly voi vastata Suomi-koulujen haasteisiin + resurssit, materiaalit. eriyttäminen.</a:t>
            </a:r>
          </a:p>
        </p:txBody>
      </p:sp>
    </p:spTree>
    <p:extLst>
      <p:ext uri="{BB962C8B-B14F-4D97-AF65-F5344CB8AC3E}">
        <p14:creationId xmlns:p14="http://schemas.microsoft.com/office/powerpoint/2010/main" val="7629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faadfe9616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faadfe9616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Tässä toinen tapa hahmottaa tekoälyn hyödyntämistä Suomi-koulussa. OPETTAJAN suunnitteluapu, OPPILAN kärsivällinen ja motivoiva opiskelukaveri, OPETTAJAN arvioinnin apu jne.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i">
                <a:solidFill>
                  <a:srgbClr val="0B5394"/>
                </a:solidFill>
              </a:rPr>
              <a:t>Tekoäly</a:t>
            </a:r>
            <a:endParaRPr>
              <a:solidFill>
                <a:srgbClr val="0B5394"/>
              </a:solidFill>
            </a:endParaRPr>
          </a:p>
        </p:txBody>
      </p:sp>
      <p:sp>
        <p:nvSpPr>
          <p:cNvPr id="67" name="Google Shape;67;p13"/>
          <p:cNvSpPr txBox="1">
            <a:spLocks noGrp="1"/>
          </p:cNvSpPr>
          <p:nvPr>
            <p:ph type="subTitle" idx="1"/>
          </p:nvPr>
        </p:nvSpPr>
        <p:spPr>
          <a:xfrm>
            <a:off x="2136750" y="2853543"/>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fi" dirty="0"/>
              <a:t> Suomi-koulussa</a:t>
            </a:r>
            <a:endParaRPr dirty="0"/>
          </a:p>
        </p:txBody>
      </p:sp>
      <p:pic>
        <p:nvPicPr>
          <p:cNvPr id="68" name="Google Shape;68;p13"/>
          <p:cNvPicPr preferRelativeResize="0"/>
          <p:nvPr/>
        </p:nvPicPr>
        <p:blipFill rotWithShape="1">
          <a:blip r:embed="rId3">
            <a:alphaModFix/>
          </a:blip>
          <a:srcRect/>
          <a:stretch/>
        </p:blipFill>
        <p:spPr>
          <a:xfrm>
            <a:off x="686400" y="1609300"/>
            <a:ext cx="2516900" cy="2115250"/>
          </a:xfrm>
          <a:prstGeom prst="rect">
            <a:avLst/>
          </a:prstGeom>
          <a:noFill/>
          <a:ln>
            <a:noFill/>
          </a:ln>
        </p:spPr>
      </p:pic>
      <p:pic>
        <p:nvPicPr>
          <p:cNvPr id="3" name="Picture 2" descr="A white background with black and white clouds&#10;&#10;Description automatically generated">
            <a:extLst>
              <a:ext uri="{FF2B5EF4-FFF2-40B4-BE49-F238E27FC236}">
                <a16:creationId xmlns:a16="http://schemas.microsoft.com/office/drawing/2014/main" id="{550FCAAE-83DA-0649-476B-FC11DECF2060}"/>
              </a:ext>
            </a:extLst>
          </p:cNvPr>
          <p:cNvPicPr>
            <a:picLocks noChangeAspect="1"/>
          </p:cNvPicPr>
          <p:nvPr/>
        </p:nvPicPr>
        <p:blipFill>
          <a:blip r:embed="rId4"/>
          <a:stretch>
            <a:fillRect/>
          </a:stretch>
        </p:blipFill>
        <p:spPr>
          <a:xfrm>
            <a:off x="6220962" y="2571750"/>
            <a:ext cx="1571625" cy="838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solidFill>
                  <a:srgbClr val="0B5394"/>
                </a:solidFill>
              </a:rPr>
              <a:t>Tekoälytyökaluja</a:t>
            </a:r>
            <a:endParaRPr>
              <a:solidFill>
                <a:srgbClr val="0B5394"/>
              </a:solidFill>
            </a:endParaRPr>
          </a:p>
        </p:txBody>
      </p:sp>
      <p:sp>
        <p:nvSpPr>
          <p:cNvPr id="119" name="Google Shape;119;p19"/>
          <p:cNvSpPr txBox="1">
            <a:spLocks noGrp="1"/>
          </p:cNvSpPr>
          <p:nvPr>
            <p:ph type="body" idx="1"/>
          </p:nvPr>
        </p:nvSpPr>
        <p:spPr>
          <a:xfrm>
            <a:off x="1056450" y="852500"/>
            <a:ext cx="7691700" cy="3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dirty="0">
              <a:solidFill>
                <a:srgbClr val="222222"/>
              </a:solidFill>
              <a:highlight>
                <a:srgbClr val="FFFFFF"/>
              </a:highlight>
            </a:endParaRPr>
          </a:p>
          <a:p>
            <a:pPr marL="0" lvl="0" indent="0" algn="l" rtl="0">
              <a:spcBef>
                <a:spcPts val="0"/>
              </a:spcBef>
              <a:spcAft>
                <a:spcPts val="0"/>
              </a:spcAft>
              <a:buNone/>
            </a:pPr>
            <a:r>
              <a:rPr lang="fi" sz="1600" b="1" dirty="0">
                <a:solidFill>
                  <a:srgbClr val="222222"/>
                </a:solidFill>
                <a:highlight>
                  <a:srgbClr val="FFFFFF"/>
                </a:highlight>
              </a:rPr>
              <a:t>ChatGPT (OpenAI)</a:t>
            </a:r>
            <a:endParaRPr sz="1600" b="1" dirty="0">
              <a:solidFill>
                <a:srgbClr val="222222"/>
              </a:solidFill>
              <a:highlight>
                <a:srgbClr val="FFFFFF"/>
              </a:highlight>
            </a:endParaRPr>
          </a:p>
          <a:p>
            <a:pPr marL="0" lvl="0" indent="0" algn="l" rtl="0">
              <a:spcBef>
                <a:spcPts val="0"/>
              </a:spcBef>
              <a:spcAft>
                <a:spcPts val="0"/>
              </a:spcAft>
              <a:buNone/>
            </a:pPr>
            <a:endParaRPr sz="1600" b="1"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Kirjautumisosoite: </a:t>
            </a:r>
            <a:r>
              <a:rPr lang="fi" sz="1400" b="1" dirty="0">
                <a:solidFill>
                  <a:srgbClr val="222222"/>
                </a:solidFill>
                <a:highlight>
                  <a:srgbClr val="FFFFFF"/>
                </a:highlight>
              </a:rPr>
              <a:t>chatgpt.com</a:t>
            </a:r>
            <a:endParaRPr sz="1400" b="1"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Voi kirjautua Google-tunnuksilla tai sähköpostilla.</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Ilmaisversion toiminnot ovat rajallisia (esim. kuva- ja hakurajoitus).</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Maksullinen versio n.  20 USD/kk, enemmän kapasiteettia ja nopeammat vastausajat (voi olla esim. Suomi-koulun yhteinen tili opettajille).</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b="1" dirty="0">
                <a:solidFill>
                  <a:srgbClr val="222222"/>
                </a:solidFill>
                <a:highlight>
                  <a:srgbClr val="FFFFFF"/>
                </a:highlight>
              </a:rPr>
              <a:t>Avoin </a:t>
            </a:r>
            <a:r>
              <a:rPr lang="fi" sz="1400" dirty="0">
                <a:solidFill>
                  <a:srgbClr val="222222"/>
                </a:solidFill>
                <a:highlight>
                  <a:srgbClr val="FFFFFF"/>
                </a:highlight>
              </a:rPr>
              <a:t>toimintaympäristö: Keskustelut tallentuvat OpenAI-palvelimille ja niitä saatetaan käyttää mallin kehittämiseen (käyttäjä voi säätää yksityisyysasetuksia). </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Soveltuu avoimiin, yleisluontoisiin kysymyksiin mutta </a:t>
            </a:r>
            <a:r>
              <a:rPr lang="fi" sz="1400" b="1" dirty="0">
                <a:solidFill>
                  <a:srgbClr val="222222"/>
                </a:solidFill>
                <a:highlight>
                  <a:srgbClr val="FFFFFF"/>
                </a:highlight>
              </a:rPr>
              <a:t>ei arkaluonteisten tietojen käsittelyyn</a:t>
            </a:r>
            <a:r>
              <a:rPr lang="fi" sz="1400" dirty="0">
                <a:solidFill>
                  <a:srgbClr val="222222"/>
                </a:solidFill>
                <a:highlight>
                  <a:srgbClr val="FFFFFF"/>
                </a:highlight>
              </a:rPr>
              <a:t>.</a:t>
            </a: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120" name="Google Shape;120;p19"/>
          <p:cNvSpPr txBox="1"/>
          <p:nvPr/>
        </p:nvSpPr>
        <p:spPr>
          <a:xfrm>
            <a:off x="6335422" y="4564925"/>
            <a:ext cx="280857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21" name="Google Shape;121;p19"/>
          <p:cNvPicPr preferRelativeResize="0"/>
          <p:nvPr/>
        </p:nvPicPr>
        <p:blipFill>
          <a:blip r:embed="rId3">
            <a:alphaModFix/>
          </a:blip>
          <a:stretch>
            <a:fillRect/>
          </a:stretch>
        </p:blipFill>
        <p:spPr>
          <a:xfrm>
            <a:off x="7576963" y="182999"/>
            <a:ext cx="1452087" cy="1220375"/>
          </a:xfrm>
          <a:prstGeom prst="rect">
            <a:avLst/>
          </a:prstGeom>
          <a:noFill/>
          <a:ln>
            <a:noFill/>
          </a:ln>
        </p:spPr>
      </p:pic>
      <p:pic>
        <p:nvPicPr>
          <p:cNvPr id="122" name="Google Shape;122;p19"/>
          <p:cNvPicPr preferRelativeResize="0"/>
          <p:nvPr/>
        </p:nvPicPr>
        <p:blipFill rotWithShape="1">
          <a:blip r:embed="rId4">
            <a:alphaModFix/>
          </a:blip>
          <a:srcRect l="22014" r="23100"/>
          <a:stretch/>
        </p:blipFill>
        <p:spPr>
          <a:xfrm>
            <a:off x="227398" y="1473775"/>
            <a:ext cx="733238" cy="749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solidFill>
                  <a:srgbClr val="0B5394"/>
                </a:solidFill>
              </a:rPr>
              <a:t>Tekoälytyökaluja</a:t>
            </a:r>
            <a:endParaRPr>
              <a:solidFill>
                <a:srgbClr val="0B5394"/>
              </a:solidFill>
            </a:endParaRPr>
          </a:p>
        </p:txBody>
      </p:sp>
      <p:sp>
        <p:nvSpPr>
          <p:cNvPr id="128" name="Google Shape;128;p20"/>
          <p:cNvSpPr txBox="1">
            <a:spLocks noGrp="1"/>
          </p:cNvSpPr>
          <p:nvPr>
            <p:ph type="body" idx="1"/>
          </p:nvPr>
        </p:nvSpPr>
        <p:spPr>
          <a:xfrm>
            <a:off x="1029100" y="959675"/>
            <a:ext cx="7556100" cy="36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dirty="0">
                <a:solidFill>
                  <a:srgbClr val="222222"/>
                </a:solidFill>
                <a:highlight>
                  <a:srgbClr val="FFFFFF"/>
                </a:highlight>
              </a:rPr>
              <a:t>Co-pilot (Microsoft)</a:t>
            </a:r>
            <a:endParaRPr sz="1600" b="1" dirty="0">
              <a:solidFill>
                <a:srgbClr val="222222"/>
              </a:solidFill>
              <a:highlight>
                <a:srgbClr val="FFFFFF"/>
              </a:highlight>
            </a:endParaRPr>
          </a:p>
          <a:p>
            <a:pPr marL="0" lvl="0" indent="0" algn="l" rtl="0">
              <a:spcBef>
                <a:spcPts val="0"/>
              </a:spcBef>
              <a:spcAft>
                <a:spcPts val="0"/>
              </a:spcAft>
              <a:buNone/>
            </a:pPr>
            <a:endParaRPr sz="1600" b="1"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Toimii Edge-selaimessa integroituna Microsoft Office-sovelluksiin ja muihin Microsoft-tuotteisiin kuten Word Excel, Teams.</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Käyttää ChatGPT:n teknologiaa, mutta toimii Microsoftin ekosysteemissä, mikä mahdollistaa asiakirjojen, taulukoiden ja muiden tiedostojen tekoälyavusteisen käsittelyn.</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Näyttää käyttämänsä tietolähteet viitteissä, mikä parantaa läpinäkyvyyttä ja auttaa seuraamaan, mistä tiedot ovat peräisin.</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u="sng" dirty="0">
                <a:solidFill>
                  <a:schemeClr val="hlink"/>
                </a:solidFill>
                <a:highlight>
                  <a:srgbClr val="FFFFFF"/>
                </a:highlight>
              </a:rPr>
              <a:t>Bing.com/create</a:t>
            </a:r>
            <a:r>
              <a:rPr lang="fi" sz="1400" dirty="0">
                <a:solidFill>
                  <a:srgbClr val="222222"/>
                </a:solidFill>
                <a:highlight>
                  <a:srgbClr val="FFFFFF"/>
                </a:highlight>
              </a:rPr>
              <a:t> generoi tekstin kuvaksi (käyttä Dall-E kuvagenerointiohjelmaa)</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Toimintaympäristön avoimuus on mukautuva: Co-pilot voi olla </a:t>
            </a:r>
            <a:r>
              <a:rPr lang="fi" sz="1400" b="1" dirty="0">
                <a:solidFill>
                  <a:srgbClr val="222222"/>
                </a:solidFill>
                <a:highlight>
                  <a:srgbClr val="FFFFFF"/>
                </a:highlight>
              </a:rPr>
              <a:t>sekä suljettu että avoin </a:t>
            </a:r>
            <a:r>
              <a:rPr lang="fi" sz="1400" dirty="0">
                <a:solidFill>
                  <a:srgbClr val="222222"/>
                </a:solidFill>
                <a:highlight>
                  <a:srgbClr val="FFFFFF"/>
                </a:highlight>
              </a:rPr>
              <a:t>riippuen siitä, käytetäänkö sitä henkilökohtaisessa vai yritysympäristössä.</a:t>
            </a:r>
            <a:endParaRPr sz="1400" dirty="0">
              <a:solidFill>
                <a:srgbClr val="222222"/>
              </a:solidFill>
              <a:highlight>
                <a:srgbClr val="FFFFFF"/>
              </a:highlight>
            </a:endParaRPr>
          </a:p>
        </p:txBody>
      </p:sp>
      <p:sp>
        <p:nvSpPr>
          <p:cNvPr id="129" name="Google Shape;129;p20"/>
          <p:cNvSpPr txBox="1"/>
          <p:nvPr/>
        </p:nvSpPr>
        <p:spPr>
          <a:xfrm>
            <a:off x="6346439" y="4577375"/>
            <a:ext cx="2918747"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30" name="Google Shape;130;p20"/>
          <p:cNvPicPr preferRelativeResize="0"/>
          <p:nvPr/>
        </p:nvPicPr>
        <p:blipFill>
          <a:blip r:embed="rId3">
            <a:alphaModFix/>
          </a:blip>
          <a:stretch>
            <a:fillRect/>
          </a:stretch>
        </p:blipFill>
        <p:spPr>
          <a:xfrm>
            <a:off x="7483213" y="169599"/>
            <a:ext cx="1452087" cy="1220375"/>
          </a:xfrm>
          <a:prstGeom prst="rect">
            <a:avLst/>
          </a:prstGeom>
          <a:noFill/>
          <a:ln>
            <a:noFill/>
          </a:ln>
        </p:spPr>
      </p:pic>
      <p:pic>
        <p:nvPicPr>
          <p:cNvPr id="131" name="Google Shape;131;p20"/>
          <p:cNvPicPr preferRelativeResize="0"/>
          <p:nvPr/>
        </p:nvPicPr>
        <p:blipFill rotWithShape="1">
          <a:blip r:embed="rId4">
            <a:alphaModFix/>
          </a:blip>
          <a:srcRect l="18750" r="17167"/>
          <a:stretch/>
        </p:blipFill>
        <p:spPr>
          <a:xfrm>
            <a:off x="172988" y="1578477"/>
            <a:ext cx="856125" cy="7497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227400" y="2656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solidFill>
                  <a:srgbClr val="0B5394"/>
                </a:solidFill>
              </a:rPr>
              <a:t>Tekoälytyökaluja</a:t>
            </a:r>
            <a:endParaRPr>
              <a:solidFill>
                <a:srgbClr val="0B5394"/>
              </a:solidFill>
            </a:endParaRPr>
          </a:p>
        </p:txBody>
      </p:sp>
      <p:sp>
        <p:nvSpPr>
          <p:cNvPr id="137" name="Google Shape;137;p21"/>
          <p:cNvSpPr txBox="1">
            <a:spLocks noGrp="1"/>
          </p:cNvSpPr>
          <p:nvPr>
            <p:ph type="body" idx="1"/>
          </p:nvPr>
        </p:nvSpPr>
        <p:spPr>
          <a:xfrm>
            <a:off x="798050" y="1135625"/>
            <a:ext cx="7895100" cy="32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dirty="0">
                <a:solidFill>
                  <a:srgbClr val="222222"/>
                </a:solidFill>
                <a:highlight>
                  <a:srgbClr val="FFFFFF"/>
                </a:highlight>
              </a:rPr>
              <a:t>Gemini (Google)</a:t>
            </a:r>
            <a:endParaRPr sz="1600" b="1" dirty="0">
              <a:solidFill>
                <a:srgbClr val="222222"/>
              </a:solidFill>
              <a:highlight>
                <a:srgbClr val="FFFFFF"/>
              </a:highlight>
            </a:endParaRPr>
          </a:p>
          <a:p>
            <a:pPr marL="0" lvl="0" indent="0" algn="l" rtl="0">
              <a:spcBef>
                <a:spcPts val="0"/>
              </a:spcBef>
              <a:spcAft>
                <a:spcPts val="0"/>
              </a:spcAft>
              <a:buNone/>
            </a:pPr>
            <a:endParaRPr sz="1600" b="1"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Integroitu Googlen ekosysteemiin, ei erillistä verkkosivua.</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Kirjautuminen: Google-tunnuksilla.</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Analysoi ja luo sisältöjä erilaisista lähteistä, kuten dokumenteista ja videoista. </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Keskittyy erityisesti tekoälyn syväoppimiseen ja luovaan tuotantoon, kuten tekstin ja kuvan generointiin.</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Avoin toimintaympäristö - Toimii osana Googlen pilvipalvelua ja voi olla kytköksissä käyttäjän Google-tiliin, mutta sen käyttöön liittyy tiukat tietosuojakäytännöt.</a:t>
            </a: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138" name="Google Shape;138;p21"/>
          <p:cNvSpPr txBox="1"/>
          <p:nvPr/>
        </p:nvSpPr>
        <p:spPr>
          <a:xfrm>
            <a:off x="6302371" y="4577475"/>
            <a:ext cx="2841629"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39" name="Google Shape;139;p21"/>
          <p:cNvPicPr preferRelativeResize="0"/>
          <p:nvPr/>
        </p:nvPicPr>
        <p:blipFill>
          <a:blip r:embed="rId3">
            <a:alphaModFix/>
          </a:blip>
          <a:stretch>
            <a:fillRect/>
          </a:stretch>
        </p:blipFill>
        <p:spPr>
          <a:xfrm>
            <a:off x="7496588" y="156199"/>
            <a:ext cx="1452087" cy="1220375"/>
          </a:xfrm>
          <a:prstGeom prst="rect">
            <a:avLst/>
          </a:prstGeom>
          <a:noFill/>
          <a:ln>
            <a:noFill/>
          </a:ln>
        </p:spPr>
      </p:pic>
      <p:pic>
        <p:nvPicPr>
          <p:cNvPr id="140" name="Google Shape;140;p21"/>
          <p:cNvPicPr preferRelativeResize="0"/>
          <p:nvPr/>
        </p:nvPicPr>
        <p:blipFill>
          <a:blip r:embed="rId4">
            <a:alphaModFix/>
          </a:blip>
          <a:stretch>
            <a:fillRect/>
          </a:stretch>
        </p:blipFill>
        <p:spPr>
          <a:xfrm rot="-5400000">
            <a:off x="-385687" y="2300239"/>
            <a:ext cx="1801775" cy="67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227400" y="2656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solidFill>
                  <a:srgbClr val="0B5394"/>
                </a:solidFill>
              </a:rPr>
              <a:t>Tekoälytyökaluja</a:t>
            </a:r>
            <a:endParaRPr>
              <a:solidFill>
                <a:srgbClr val="0B5394"/>
              </a:solidFill>
            </a:endParaRPr>
          </a:p>
        </p:txBody>
      </p:sp>
      <p:sp>
        <p:nvSpPr>
          <p:cNvPr id="146" name="Google Shape;146;p22"/>
          <p:cNvSpPr txBox="1">
            <a:spLocks noGrp="1"/>
          </p:cNvSpPr>
          <p:nvPr>
            <p:ph type="body" idx="1"/>
          </p:nvPr>
        </p:nvSpPr>
        <p:spPr>
          <a:xfrm>
            <a:off x="798050" y="1135625"/>
            <a:ext cx="8028900" cy="32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dirty="0">
                <a:solidFill>
                  <a:srgbClr val="222222"/>
                </a:solidFill>
                <a:highlight>
                  <a:srgbClr val="FFFFFF"/>
                </a:highlight>
              </a:rPr>
              <a:t>NotebookLM (Google)</a:t>
            </a:r>
            <a:endParaRPr sz="1600" b="1" dirty="0">
              <a:solidFill>
                <a:srgbClr val="222222"/>
              </a:solidFill>
              <a:highlight>
                <a:srgbClr val="FFFFFF"/>
              </a:highlight>
            </a:endParaRPr>
          </a:p>
          <a:p>
            <a:pPr marL="0" lvl="0" indent="0" algn="l" rtl="0">
              <a:spcBef>
                <a:spcPts val="0"/>
              </a:spcBef>
              <a:spcAft>
                <a:spcPts val="0"/>
              </a:spcAft>
              <a:buNone/>
            </a:pPr>
            <a:endParaRPr sz="1600" b="1"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Kirjautumissivu: </a:t>
            </a:r>
            <a:r>
              <a:rPr lang="fi" sz="1400" b="1" dirty="0">
                <a:solidFill>
                  <a:srgbClr val="222222"/>
                </a:solidFill>
                <a:highlight>
                  <a:srgbClr val="FFFFFF"/>
                </a:highlight>
              </a:rPr>
              <a:t>notebookLM.google.com</a:t>
            </a:r>
            <a:endParaRPr sz="1400" b="1"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Kirjaudutaan omilla Google-tunnuksilla, käyttää Geminiä.</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Analysoi erilaisia sisältöjä, kuten käyttäjän lataamia dokumentteja, YouTube-videoita ja muita aineistoja, ja luoda niistä yhteenvetoja, kysymyksiä ja tehtäviä (ei käsittele kuvia tällä hetkellä).</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Toimintaympäristö on </a:t>
            </a:r>
            <a:r>
              <a:rPr lang="fi" sz="1400" b="1" dirty="0">
                <a:solidFill>
                  <a:srgbClr val="222222"/>
                </a:solidFill>
                <a:highlight>
                  <a:srgbClr val="FFFFFF"/>
                </a:highlight>
              </a:rPr>
              <a:t>suljettu </a:t>
            </a:r>
            <a:r>
              <a:rPr lang="fi" sz="1400" dirty="0">
                <a:solidFill>
                  <a:srgbClr val="222222"/>
                </a:solidFill>
                <a:highlight>
                  <a:srgbClr val="FFFFFF"/>
                </a:highlight>
              </a:rPr>
              <a:t>– Analysoi vain käyttäjän lisäämiä tiedostoja ja aineistoja, eikä jaa niitä ulkopuolisille. </a:t>
            </a: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147" name="Google Shape;147;p22"/>
          <p:cNvSpPr txBox="1"/>
          <p:nvPr/>
        </p:nvSpPr>
        <p:spPr>
          <a:xfrm>
            <a:off x="6302371" y="4577475"/>
            <a:ext cx="2742477"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48" name="Google Shape;148;p22"/>
          <p:cNvPicPr preferRelativeResize="0"/>
          <p:nvPr/>
        </p:nvPicPr>
        <p:blipFill>
          <a:blip r:embed="rId3">
            <a:alphaModFix/>
          </a:blip>
          <a:stretch>
            <a:fillRect/>
          </a:stretch>
        </p:blipFill>
        <p:spPr>
          <a:xfrm>
            <a:off x="7496588" y="156199"/>
            <a:ext cx="1452087" cy="1220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227400" y="2656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solidFill>
                  <a:srgbClr val="0B5394"/>
                </a:solidFill>
              </a:rPr>
              <a:t>Tekoälytyökaluja</a:t>
            </a:r>
            <a:endParaRPr>
              <a:solidFill>
                <a:srgbClr val="0B5394"/>
              </a:solidFill>
            </a:endParaRPr>
          </a:p>
        </p:txBody>
      </p:sp>
      <p:sp>
        <p:nvSpPr>
          <p:cNvPr id="154" name="Google Shape;154;p23"/>
          <p:cNvSpPr txBox="1">
            <a:spLocks noGrp="1"/>
          </p:cNvSpPr>
          <p:nvPr>
            <p:ph type="body" idx="1"/>
          </p:nvPr>
        </p:nvSpPr>
        <p:spPr>
          <a:xfrm>
            <a:off x="798050" y="1135625"/>
            <a:ext cx="7949950" cy="32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dirty="0">
                <a:solidFill>
                  <a:srgbClr val="222222"/>
                </a:solidFill>
                <a:highlight>
                  <a:srgbClr val="FFFFFF"/>
                </a:highlight>
              </a:rPr>
              <a:t>Llama (Meta)</a:t>
            </a:r>
            <a:endParaRPr sz="1600" b="1" dirty="0">
              <a:solidFill>
                <a:srgbClr val="222222"/>
              </a:solidFill>
              <a:highlight>
                <a:srgbClr val="FFFFFF"/>
              </a:highlight>
            </a:endParaRPr>
          </a:p>
          <a:p>
            <a:pPr marL="0" lvl="0" indent="0" algn="l" rtl="0">
              <a:spcBef>
                <a:spcPts val="0"/>
              </a:spcBef>
              <a:spcAft>
                <a:spcPts val="0"/>
              </a:spcAft>
              <a:buNone/>
            </a:pPr>
            <a:endParaRPr sz="1600" b="1"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Avoimen lähdekoodin tekoälymalli, mutta Meta on integroinut sen myös osaksi sovelluksia (WhatsApp ja Messenger) eli ei erillistä kirjautumista.</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Ei osaa vielä kunnolla suomea.</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Käsittelee luonnollista kieltä ja pystyy keskustelemaan käyttäjien kanssa reaaliajassa. </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Viestintäsovelluksissa (kuten WhatsAppissa ja Messengerissä) sitä käytetään helpottamaan arkikeskusteluja ja antamaan vastauksia kysymyksiin.</a:t>
            </a:r>
            <a:endParaRPr sz="1400" dirty="0">
              <a:solidFill>
                <a:srgbClr val="222222"/>
              </a:solidFill>
              <a:highlight>
                <a:srgbClr val="FFFFFF"/>
              </a:highlight>
            </a:endParaRPr>
          </a:p>
          <a:p>
            <a:pPr marL="457200" lvl="0" indent="-317500" algn="l" rtl="0">
              <a:spcBef>
                <a:spcPts val="0"/>
              </a:spcBef>
              <a:spcAft>
                <a:spcPts val="0"/>
              </a:spcAft>
              <a:buClr>
                <a:srgbClr val="222222"/>
              </a:buClr>
              <a:buSzPts val="1400"/>
              <a:buChar char="●"/>
            </a:pPr>
            <a:r>
              <a:rPr lang="fi" sz="1400" dirty="0">
                <a:solidFill>
                  <a:srgbClr val="222222"/>
                </a:solidFill>
                <a:highlight>
                  <a:srgbClr val="FFFFFF"/>
                </a:highlight>
              </a:rPr>
              <a:t>Suljettu toimintaympäristö - Meta hallinnoi datan käsittelyä ja yksityisyysasetuksia.</a:t>
            </a: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155" name="Google Shape;155;p23"/>
          <p:cNvSpPr txBox="1"/>
          <p:nvPr/>
        </p:nvSpPr>
        <p:spPr>
          <a:xfrm>
            <a:off x="6291354" y="4577475"/>
            <a:ext cx="2852646"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56" name="Google Shape;156;p23"/>
          <p:cNvPicPr preferRelativeResize="0"/>
          <p:nvPr/>
        </p:nvPicPr>
        <p:blipFill>
          <a:blip r:embed="rId3">
            <a:alphaModFix/>
          </a:blip>
          <a:stretch>
            <a:fillRect/>
          </a:stretch>
        </p:blipFill>
        <p:spPr>
          <a:xfrm>
            <a:off x="7496588" y="156199"/>
            <a:ext cx="1452087" cy="1220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Muistisääntöjä tekoälyn käyttöön</a:t>
            </a:r>
            <a:endParaRPr dirty="0">
              <a:solidFill>
                <a:srgbClr val="0B5394"/>
              </a:solidFill>
            </a:endParaRPr>
          </a:p>
        </p:txBody>
      </p:sp>
      <p:sp>
        <p:nvSpPr>
          <p:cNvPr id="162" name="Google Shape;162;p24"/>
          <p:cNvSpPr txBox="1">
            <a:spLocks noGrp="1"/>
          </p:cNvSpPr>
          <p:nvPr>
            <p:ph type="body" idx="1"/>
          </p:nvPr>
        </p:nvSpPr>
        <p:spPr>
          <a:xfrm>
            <a:off x="29400" y="472133"/>
            <a:ext cx="8916600" cy="37169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b="1" dirty="0">
              <a:solidFill>
                <a:srgbClr val="222222"/>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Käytä selkeitä ohjeita (prompts), tarkenna tarvittaessa.</a:t>
            </a:r>
            <a:r>
              <a:rPr lang="fi" sz="1600" b="1" dirty="0">
                <a:solidFill>
                  <a:srgbClr val="000000"/>
                </a:solidFill>
                <a:highlight>
                  <a:srgbClr val="FFFFFF"/>
                </a:highlight>
              </a:rPr>
              <a:t> </a:t>
            </a:r>
            <a:r>
              <a:rPr lang="fi" sz="1600" dirty="0">
                <a:solidFill>
                  <a:srgbClr val="000000"/>
                </a:solidFill>
                <a:highlight>
                  <a:schemeClr val="lt1"/>
                </a:highlight>
              </a:rPr>
              <a:t>–</a:t>
            </a:r>
            <a:r>
              <a:rPr lang="fi" sz="1600" dirty="0">
                <a:solidFill>
                  <a:srgbClr val="000000"/>
                </a:solidFill>
                <a:highlight>
                  <a:srgbClr val="FFFFFF"/>
                </a:highlight>
              </a:rPr>
              <a:t> Kerro mitä haluat.</a:t>
            </a:r>
            <a:endParaRPr sz="1600" dirty="0">
              <a:solidFill>
                <a:srgbClr val="000000"/>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Tiedosta tietoturva.</a:t>
            </a:r>
            <a:r>
              <a:rPr lang="fi" sz="1600" dirty="0">
                <a:solidFill>
                  <a:srgbClr val="4DB6AC"/>
                </a:solidFill>
                <a:highlight>
                  <a:srgbClr val="FFFFFF"/>
                </a:highlight>
              </a:rPr>
              <a:t> </a:t>
            </a:r>
            <a:r>
              <a:rPr lang="fi" sz="1600" dirty="0">
                <a:solidFill>
                  <a:srgbClr val="000000"/>
                </a:solidFill>
                <a:highlight>
                  <a:srgbClr val="FFFFFF"/>
                </a:highlight>
              </a:rPr>
              <a:t>– Älä syötä henkilökohtaisia tai arkaluonteisia tietoja.</a:t>
            </a:r>
            <a:endParaRPr sz="1600" dirty="0">
              <a:solidFill>
                <a:srgbClr val="000000"/>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Kunnioita materiaalien tekijänoikeuksia.</a:t>
            </a:r>
            <a:r>
              <a:rPr lang="fi" sz="1600" dirty="0">
                <a:solidFill>
                  <a:srgbClr val="000000"/>
                </a:solidFill>
                <a:highlight>
                  <a:srgbClr val="FFFFFF"/>
                </a:highlight>
              </a:rPr>
              <a:t> – Syötä tekoälylle vain materiaalia, johon sinulla on omistusoikeus tai jotka eivät ole tekijänoikeuksien alaisia.</a:t>
            </a:r>
            <a:endParaRPr sz="1600" dirty="0">
              <a:solidFill>
                <a:srgbClr val="000000"/>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Ole kriittinen</a:t>
            </a:r>
            <a:r>
              <a:rPr lang="fi" sz="1600" dirty="0">
                <a:solidFill>
                  <a:srgbClr val="000000"/>
                </a:solidFill>
                <a:highlight>
                  <a:srgbClr val="FFFFFF"/>
                </a:highlight>
              </a:rPr>
              <a:t> </a:t>
            </a:r>
            <a:r>
              <a:rPr lang="fi" sz="1600" dirty="0">
                <a:solidFill>
                  <a:srgbClr val="000000"/>
                </a:solidFill>
                <a:highlight>
                  <a:schemeClr val="lt1"/>
                </a:highlight>
              </a:rPr>
              <a:t>–</a:t>
            </a:r>
            <a:r>
              <a:rPr lang="fi" sz="1600" dirty="0">
                <a:solidFill>
                  <a:srgbClr val="000000"/>
                </a:solidFill>
                <a:highlight>
                  <a:srgbClr val="FFFFFF"/>
                </a:highlight>
              </a:rPr>
              <a:t> Arvioi kaikki tekoälyn tuotos, tarkista tiedot ennen käyttämistä.</a:t>
            </a:r>
            <a:endParaRPr sz="1600" dirty="0">
              <a:solidFill>
                <a:srgbClr val="000000"/>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Ole vastuullinen</a:t>
            </a:r>
            <a:r>
              <a:rPr lang="fi" sz="1600" dirty="0">
                <a:solidFill>
                  <a:srgbClr val="000000"/>
                </a:solidFill>
                <a:highlight>
                  <a:srgbClr val="FFFFFF"/>
                </a:highlight>
              </a:rPr>
              <a:t> – Käytä tekoälyä vastuullisesti ja hyvän edistämiseen, noudata sääntöjä ja ohjeita.</a:t>
            </a:r>
            <a:endParaRPr sz="1600" dirty="0">
              <a:solidFill>
                <a:srgbClr val="000000"/>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Ole avoin</a:t>
            </a:r>
            <a:r>
              <a:rPr lang="fi" sz="1600" b="1" dirty="0">
                <a:solidFill>
                  <a:srgbClr val="000000"/>
                </a:solidFill>
                <a:highlight>
                  <a:srgbClr val="FFFFFF"/>
                </a:highlight>
              </a:rPr>
              <a:t> </a:t>
            </a:r>
            <a:r>
              <a:rPr lang="fi" sz="1600" dirty="0">
                <a:solidFill>
                  <a:srgbClr val="000000"/>
                </a:solidFill>
                <a:highlight>
                  <a:srgbClr val="FFFFFF"/>
                </a:highlight>
              </a:rPr>
              <a:t>– Kerro tekoälyn käytöstä kohteen vaatimusten mukaan.</a:t>
            </a:r>
            <a:endParaRPr sz="1600" dirty="0">
              <a:solidFill>
                <a:srgbClr val="000000"/>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Käytä oppimisen tukena, oppimisen edistämiseen</a:t>
            </a:r>
            <a:r>
              <a:rPr lang="fi" sz="1600" b="1" dirty="0">
                <a:solidFill>
                  <a:srgbClr val="000000"/>
                </a:solidFill>
                <a:highlight>
                  <a:srgbClr val="FFFFFF"/>
                </a:highlight>
              </a:rPr>
              <a:t> </a:t>
            </a:r>
            <a:r>
              <a:rPr lang="fi" sz="1600" dirty="0">
                <a:solidFill>
                  <a:srgbClr val="000000"/>
                </a:solidFill>
                <a:highlight>
                  <a:srgbClr val="FFFFFF"/>
                </a:highlight>
              </a:rPr>
              <a:t>- Tekoäly ei korvaa opettajaa tai inhimillistä ohjausta.</a:t>
            </a:r>
            <a:endParaRPr sz="1600" dirty="0">
              <a:solidFill>
                <a:srgbClr val="000000"/>
              </a:solidFill>
              <a:highlight>
                <a:srgbClr val="FFFFFF"/>
              </a:highlight>
            </a:endParaRPr>
          </a:p>
          <a:p>
            <a:pPr marL="457200" lvl="0" indent="-330200" algn="l" rtl="0">
              <a:spcBef>
                <a:spcPts val="0"/>
              </a:spcBef>
              <a:spcAft>
                <a:spcPts val="0"/>
              </a:spcAft>
              <a:buClr>
                <a:srgbClr val="000000"/>
              </a:buClr>
              <a:buSzPts val="1600"/>
              <a:buAutoNum type="arabicPeriod"/>
            </a:pPr>
            <a:r>
              <a:rPr lang="fi" sz="1600" b="1" dirty="0">
                <a:solidFill>
                  <a:srgbClr val="4DB6AC"/>
                </a:solidFill>
                <a:highlight>
                  <a:srgbClr val="FFFFFF"/>
                </a:highlight>
              </a:rPr>
              <a:t>Muista tekoälyn käyttöikärajat</a:t>
            </a:r>
            <a:r>
              <a:rPr lang="fi" sz="1600" dirty="0">
                <a:solidFill>
                  <a:srgbClr val="000000"/>
                </a:solidFill>
                <a:highlight>
                  <a:srgbClr val="FFFFFF"/>
                </a:highlight>
              </a:rPr>
              <a:t> - Alle 13-vuotiaat lapset käyttävät tekoälyä vain aikuisen valvonnassa.</a:t>
            </a:r>
            <a:endParaRPr sz="1600" dirty="0">
              <a:solidFill>
                <a:srgbClr val="000000"/>
              </a:solidFill>
              <a:highlight>
                <a:srgbClr val="FFFFFF"/>
              </a:highlight>
            </a:endParaRPr>
          </a:p>
          <a:p>
            <a:pPr marL="0" lvl="0" indent="0" algn="l" rtl="0">
              <a:spcBef>
                <a:spcPts val="0"/>
              </a:spcBef>
              <a:spcAft>
                <a:spcPts val="0"/>
              </a:spcAft>
              <a:buNone/>
            </a:pPr>
            <a:endParaRPr sz="1600" dirty="0">
              <a:solidFill>
                <a:srgbClr val="000000"/>
              </a:solidFill>
              <a:highlight>
                <a:srgbClr val="FFFFFF"/>
              </a:highlight>
            </a:endParaRPr>
          </a:p>
          <a:p>
            <a:pPr marL="0" lvl="0" indent="0" algn="l" rtl="0">
              <a:spcBef>
                <a:spcPts val="0"/>
              </a:spcBef>
              <a:spcAft>
                <a:spcPts val="0"/>
              </a:spcAft>
              <a:buNone/>
            </a:pPr>
            <a:r>
              <a:rPr lang="fi" sz="1600" i="1" dirty="0">
                <a:solidFill>
                  <a:srgbClr val="000000"/>
                </a:solidFill>
                <a:highlight>
                  <a:srgbClr val="FFFFFF"/>
                </a:highlight>
              </a:rPr>
              <a:t>        Suomi-koulut noudattavat maakohtaista lainsäädäntöä tekoälyn käytössä.</a:t>
            </a:r>
            <a:endParaRPr sz="1600" i="1" dirty="0">
              <a:solidFill>
                <a:srgbClr val="000000"/>
              </a:solidFill>
              <a:highlight>
                <a:srgbClr val="FFFFFF"/>
              </a:highlight>
            </a:endParaRPr>
          </a:p>
          <a:p>
            <a:pPr marL="0" lvl="0" indent="0" algn="l" rtl="0">
              <a:spcBef>
                <a:spcPts val="0"/>
              </a:spcBef>
              <a:spcAft>
                <a:spcPts val="0"/>
              </a:spcAft>
              <a:buNone/>
            </a:pPr>
            <a:endParaRPr sz="1600" dirty="0">
              <a:solidFill>
                <a:srgbClr val="222222"/>
              </a:solidFill>
              <a:highlight>
                <a:srgbClr val="FFFFFF"/>
              </a:highlight>
            </a:endParaRPr>
          </a:p>
        </p:txBody>
      </p:sp>
      <p:sp>
        <p:nvSpPr>
          <p:cNvPr id="163" name="Google Shape;163;p24"/>
          <p:cNvSpPr txBox="1"/>
          <p:nvPr/>
        </p:nvSpPr>
        <p:spPr>
          <a:xfrm>
            <a:off x="6473260" y="4671367"/>
            <a:ext cx="2797561"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64" name="Google Shape;164;p24"/>
          <p:cNvPicPr preferRelativeResize="0"/>
          <p:nvPr/>
        </p:nvPicPr>
        <p:blipFill>
          <a:blip r:embed="rId3">
            <a:alphaModFix/>
          </a:blip>
          <a:stretch>
            <a:fillRect/>
          </a:stretch>
        </p:blipFill>
        <p:spPr>
          <a:xfrm>
            <a:off x="8075364" y="147326"/>
            <a:ext cx="885186" cy="807090"/>
          </a:xfrm>
          <a:prstGeom prst="rect">
            <a:avLst/>
          </a:prstGeom>
          <a:noFill/>
          <a:ln>
            <a:noFill/>
          </a:ln>
        </p:spPr>
      </p:pic>
      <p:pic>
        <p:nvPicPr>
          <p:cNvPr id="3" name="Graphic 2" descr="Exclamation mark with solid fill">
            <a:extLst>
              <a:ext uri="{FF2B5EF4-FFF2-40B4-BE49-F238E27FC236}">
                <a16:creationId xmlns:a16="http://schemas.microsoft.com/office/drawing/2014/main" id="{875B390D-5FA3-3705-51A5-4920D738F8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50" y="4189085"/>
            <a:ext cx="517793" cy="517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solidFill>
                  <a:srgbClr val="0B5394"/>
                </a:solidFill>
              </a:rPr>
              <a:t>Lapset tekoälyn käyttäjinä</a:t>
            </a:r>
            <a:endParaRPr>
              <a:solidFill>
                <a:srgbClr val="0B5394"/>
              </a:solidFill>
            </a:endParaRPr>
          </a:p>
        </p:txBody>
      </p:sp>
      <p:sp>
        <p:nvSpPr>
          <p:cNvPr id="170" name="Google Shape;170;p25"/>
          <p:cNvSpPr txBox="1">
            <a:spLocks noGrp="1"/>
          </p:cNvSpPr>
          <p:nvPr>
            <p:ph type="body" idx="1"/>
          </p:nvPr>
        </p:nvSpPr>
        <p:spPr>
          <a:xfrm>
            <a:off x="227400" y="959675"/>
            <a:ext cx="8706376" cy="25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dirty="0">
                <a:solidFill>
                  <a:srgbClr val="002060"/>
                </a:solidFill>
                <a:highlight>
                  <a:srgbClr val="FFFFFF"/>
                </a:highlight>
              </a:rPr>
              <a:t>Lasten tekoälyn käyttö on aina aikuisen vastuulla.</a:t>
            </a:r>
            <a:endParaRPr sz="1600" b="1" dirty="0">
              <a:solidFill>
                <a:srgbClr val="002060"/>
              </a:solidFill>
              <a:highlight>
                <a:srgbClr val="FFFFFF"/>
              </a:highlight>
            </a:endParaRPr>
          </a:p>
          <a:p>
            <a:pPr marL="0" lvl="0" indent="0" algn="l" rtl="0">
              <a:spcBef>
                <a:spcPts val="0"/>
              </a:spcBef>
              <a:spcAft>
                <a:spcPts val="0"/>
              </a:spcAft>
              <a:buNone/>
            </a:pPr>
            <a:endParaRPr sz="1600" dirty="0">
              <a:solidFill>
                <a:srgbClr val="002060"/>
              </a:solidFill>
              <a:highlight>
                <a:srgbClr val="FFFFFF"/>
              </a:highlight>
            </a:endParaRPr>
          </a:p>
          <a:p>
            <a:pPr marL="457200" lvl="0" indent="-330200" algn="l" rtl="0">
              <a:spcBef>
                <a:spcPts val="0"/>
              </a:spcBef>
              <a:spcAft>
                <a:spcPts val="0"/>
              </a:spcAft>
              <a:buClr>
                <a:srgbClr val="1155CC"/>
              </a:buClr>
              <a:buSzPts val="1600"/>
              <a:buAutoNum type="arabicPeriod"/>
            </a:pPr>
            <a:r>
              <a:rPr lang="fi" sz="1600" dirty="0">
                <a:solidFill>
                  <a:srgbClr val="002060"/>
                </a:solidFill>
                <a:highlight>
                  <a:srgbClr val="FFFFFF"/>
                </a:highlight>
              </a:rPr>
              <a:t>Tekoälyn itsenäisen käytön ikäraja on yleensä </a:t>
            </a:r>
            <a:r>
              <a:rPr lang="fi" sz="1600" b="1" dirty="0">
                <a:solidFill>
                  <a:srgbClr val="002060"/>
                </a:solidFill>
                <a:highlight>
                  <a:srgbClr val="FFFFFF"/>
                </a:highlight>
              </a:rPr>
              <a:t>13 vuotta</a:t>
            </a:r>
            <a:r>
              <a:rPr lang="fi" sz="1600" dirty="0">
                <a:solidFill>
                  <a:srgbClr val="002060"/>
                </a:solidFill>
                <a:highlight>
                  <a:srgbClr val="FFFFFF"/>
                </a:highlight>
              </a:rPr>
              <a:t>.</a:t>
            </a:r>
            <a:endParaRPr sz="1600" dirty="0">
              <a:solidFill>
                <a:srgbClr val="002060"/>
              </a:solidFill>
              <a:highlight>
                <a:srgbClr val="FFFFFF"/>
              </a:highlight>
            </a:endParaRPr>
          </a:p>
          <a:p>
            <a:pPr marL="457200" lvl="0" indent="-330200" algn="l" rtl="0">
              <a:spcBef>
                <a:spcPts val="0"/>
              </a:spcBef>
              <a:spcAft>
                <a:spcPts val="0"/>
              </a:spcAft>
              <a:buClr>
                <a:srgbClr val="1155CC"/>
              </a:buClr>
              <a:buSzPts val="1600"/>
              <a:buAutoNum type="arabicPeriod"/>
            </a:pPr>
            <a:r>
              <a:rPr lang="fi" sz="1600" dirty="0">
                <a:solidFill>
                  <a:srgbClr val="002060"/>
                </a:solidFill>
                <a:highlight>
                  <a:schemeClr val="lt1"/>
                </a:highlight>
              </a:rPr>
              <a:t>Tekoälyn käyttöä </a:t>
            </a:r>
            <a:r>
              <a:rPr lang="fi" sz="1600" b="1" dirty="0">
                <a:solidFill>
                  <a:srgbClr val="002060"/>
                </a:solidFill>
                <a:highlight>
                  <a:schemeClr val="lt1"/>
                </a:highlight>
              </a:rPr>
              <a:t>kokeillaan ja opetellaan yhdessä </a:t>
            </a:r>
            <a:r>
              <a:rPr lang="fi" sz="1600" dirty="0">
                <a:solidFill>
                  <a:srgbClr val="002060"/>
                </a:solidFill>
                <a:highlight>
                  <a:schemeClr val="lt1"/>
                </a:highlight>
              </a:rPr>
              <a:t>lapsen kanssa, aikuisen valvonnassa.</a:t>
            </a:r>
            <a:endParaRPr sz="1600" dirty="0">
              <a:solidFill>
                <a:srgbClr val="002060"/>
              </a:solidFill>
              <a:highlight>
                <a:schemeClr val="lt1"/>
              </a:highlight>
            </a:endParaRPr>
          </a:p>
          <a:p>
            <a:pPr marL="457200" lvl="0" indent="-330200" algn="l" rtl="0">
              <a:spcBef>
                <a:spcPts val="0"/>
              </a:spcBef>
              <a:spcAft>
                <a:spcPts val="0"/>
              </a:spcAft>
              <a:buClr>
                <a:srgbClr val="1155CC"/>
              </a:buClr>
              <a:buSzPts val="1600"/>
              <a:buAutoNum type="arabicPeriod"/>
            </a:pPr>
            <a:r>
              <a:rPr lang="fi" sz="1600" b="1" dirty="0">
                <a:solidFill>
                  <a:srgbClr val="002060"/>
                </a:solidFill>
                <a:highlight>
                  <a:srgbClr val="FFFFFF"/>
                </a:highlight>
              </a:rPr>
              <a:t>Tutkitaan</a:t>
            </a:r>
            <a:r>
              <a:rPr lang="fi" sz="1600" dirty="0">
                <a:solidFill>
                  <a:srgbClr val="002060"/>
                </a:solidFill>
                <a:highlight>
                  <a:srgbClr val="FFFFFF"/>
                </a:highlight>
              </a:rPr>
              <a:t> tekoälyn mahdollisuuksia lapsen kanssa uteliaasti, </a:t>
            </a:r>
            <a:r>
              <a:rPr lang="fi" sz="1600" b="1" dirty="0">
                <a:solidFill>
                  <a:srgbClr val="002060"/>
                </a:solidFill>
                <a:highlight>
                  <a:srgbClr val="FFFFFF"/>
                </a:highlight>
              </a:rPr>
              <a:t>tarkastellaan</a:t>
            </a:r>
            <a:r>
              <a:rPr lang="fi" sz="1600" dirty="0">
                <a:solidFill>
                  <a:srgbClr val="002060"/>
                </a:solidFill>
                <a:highlight>
                  <a:srgbClr val="FFFFFF"/>
                </a:highlight>
              </a:rPr>
              <a:t> tuloksia viisaasti.</a:t>
            </a:r>
            <a:endParaRPr sz="1600" i="1" dirty="0">
              <a:solidFill>
                <a:srgbClr val="002060"/>
              </a:solidFill>
              <a:highlight>
                <a:srgbClr val="FFFFFF"/>
              </a:highlight>
            </a:endParaRPr>
          </a:p>
          <a:p>
            <a:pPr marL="457200" lvl="0" indent="-330200" algn="l" rtl="0">
              <a:spcBef>
                <a:spcPts val="0"/>
              </a:spcBef>
              <a:spcAft>
                <a:spcPts val="0"/>
              </a:spcAft>
              <a:buClr>
                <a:srgbClr val="1155CC"/>
              </a:buClr>
              <a:buSzPts val="1600"/>
              <a:buAutoNum type="arabicPeriod"/>
            </a:pPr>
            <a:r>
              <a:rPr lang="fi" sz="1600" dirty="0">
                <a:solidFill>
                  <a:srgbClr val="002060"/>
                </a:solidFill>
                <a:highlight>
                  <a:srgbClr val="FFFFFF"/>
                </a:highlight>
              </a:rPr>
              <a:t>Opetetetaan lapsille </a:t>
            </a:r>
            <a:r>
              <a:rPr lang="fi" sz="1600" b="1" dirty="0">
                <a:solidFill>
                  <a:srgbClr val="002060"/>
                </a:solidFill>
                <a:highlight>
                  <a:srgbClr val="FFFFFF"/>
                </a:highlight>
              </a:rPr>
              <a:t>nettietiketti</a:t>
            </a:r>
            <a:r>
              <a:rPr lang="fi" sz="1600" dirty="0">
                <a:solidFill>
                  <a:srgbClr val="002060"/>
                </a:solidFill>
                <a:highlight>
                  <a:srgbClr val="FFFFFF"/>
                </a:highlight>
              </a:rPr>
              <a:t>: Ole kohtelias ja asiallinen m</a:t>
            </a:r>
            <a:r>
              <a:rPr lang="fi-FI" sz="1600" dirty="0">
                <a:solidFill>
                  <a:srgbClr val="002060"/>
                </a:solidFill>
                <a:highlight>
                  <a:srgbClr val="FFFFFF"/>
                </a:highlight>
              </a:rPr>
              <a:t>yös tekoälyn kanssa</a:t>
            </a:r>
            <a:r>
              <a:rPr lang="fi" sz="1600" dirty="0">
                <a:solidFill>
                  <a:srgbClr val="002060"/>
                </a:solidFill>
                <a:highlight>
                  <a:srgbClr val="FFFFFF"/>
                </a:highlight>
              </a:rPr>
              <a:t>.</a:t>
            </a:r>
            <a:endParaRPr sz="1600" dirty="0">
              <a:solidFill>
                <a:srgbClr val="002060"/>
              </a:solidFill>
              <a:highlight>
                <a:srgbClr val="FFFFFF"/>
              </a:highlight>
            </a:endParaRPr>
          </a:p>
          <a:p>
            <a:pPr marL="0" lvl="0" indent="0" algn="l" rtl="0">
              <a:spcBef>
                <a:spcPts val="0"/>
              </a:spcBef>
              <a:spcAft>
                <a:spcPts val="0"/>
              </a:spcAft>
              <a:buNone/>
            </a:pPr>
            <a:endParaRPr sz="1600" dirty="0">
              <a:solidFill>
                <a:srgbClr val="222222"/>
              </a:solidFill>
              <a:highlight>
                <a:srgbClr val="FFFFFF"/>
              </a:highlight>
            </a:endParaRPr>
          </a:p>
        </p:txBody>
      </p:sp>
      <p:sp>
        <p:nvSpPr>
          <p:cNvPr id="171" name="Google Shape;171;p25"/>
          <p:cNvSpPr txBox="1"/>
          <p:nvPr/>
        </p:nvSpPr>
        <p:spPr>
          <a:xfrm>
            <a:off x="6335422" y="4575599"/>
            <a:ext cx="280857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72" name="Google Shape;172;p25"/>
          <p:cNvPicPr preferRelativeResize="0"/>
          <p:nvPr/>
        </p:nvPicPr>
        <p:blipFill>
          <a:blip r:embed="rId3">
            <a:alphaModFix/>
          </a:blip>
          <a:stretch>
            <a:fillRect/>
          </a:stretch>
        </p:blipFill>
        <p:spPr>
          <a:xfrm>
            <a:off x="7629425" y="213925"/>
            <a:ext cx="1287175" cy="1081775"/>
          </a:xfrm>
          <a:prstGeom prst="rect">
            <a:avLst/>
          </a:prstGeom>
          <a:noFill/>
          <a:ln>
            <a:noFill/>
          </a:ln>
        </p:spPr>
      </p:pic>
      <p:pic>
        <p:nvPicPr>
          <p:cNvPr id="6" name="Picture 5" descr="A child with yellow glasses&#10;&#10;Description automatically generated">
            <a:extLst>
              <a:ext uri="{FF2B5EF4-FFF2-40B4-BE49-F238E27FC236}">
                <a16:creationId xmlns:a16="http://schemas.microsoft.com/office/drawing/2014/main" id="{8C4824C6-0C2C-F037-9730-FC8E8E12EC6B}"/>
              </a:ext>
            </a:extLst>
          </p:cNvPr>
          <p:cNvPicPr>
            <a:picLocks noChangeAspect="1"/>
          </p:cNvPicPr>
          <p:nvPr/>
        </p:nvPicPr>
        <p:blipFill>
          <a:blip r:embed="rId4"/>
          <a:srcRect l="37408" t="17135"/>
          <a:stretch/>
        </p:blipFill>
        <p:spPr>
          <a:xfrm flipH="1">
            <a:off x="99151" y="3377051"/>
            <a:ext cx="1795749" cy="1704348"/>
          </a:xfrm>
          <a:prstGeom prst="rect">
            <a:avLst/>
          </a:prstGeom>
        </p:spPr>
      </p:pic>
      <p:sp>
        <p:nvSpPr>
          <p:cNvPr id="4" name="TextBox 3">
            <a:extLst>
              <a:ext uri="{FF2B5EF4-FFF2-40B4-BE49-F238E27FC236}">
                <a16:creationId xmlns:a16="http://schemas.microsoft.com/office/drawing/2014/main" id="{D5992FAE-16B0-291B-5721-E36E8842684D}"/>
              </a:ext>
            </a:extLst>
          </p:cNvPr>
          <p:cNvSpPr txBox="1"/>
          <p:nvPr/>
        </p:nvSpPr>
        <p:spPr>
          <a:xfrm>
            <a:off x="2023149" y="3483475"/>
            <a:ext cx="1994054" cy="738664"/>
          </a:xfrm>
          <a:prstGeom prst="rect">
            <a:avLst/>
          </a:prstGeom>
          <a:noFill/>
        </p:spPr>
        <p:txBody>
          <a:bodyPr wrap="square" rtlCol="0">
            <a:spAutoFit/>
          </a:bodyPr>
          <a:lstStyle/>
          <a:p>
            <a:r>
              <a:rPr lang="fi-FI" i="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”Tekoäly, kerro miten Jänis istui maassa –laulun sanat menee!</a:t>
            </a:r>
            <a:r>
              <a:rPr lang="en-AU" i="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Lapset tekoälyn käyttäjinä</a:t>
            </a:r>
            <a:endParaRPr dirty="0">
              <a:solidFill>
                <a:srgbClr val="0B5394"/>
              </a:solidFill>
            </a:endParaRPr>
          </a:p>
        </p:txBody>
      </p:sp>
      <p:sp>
        <p:nvSpPr>
          <p:cNvPr id="178" name="Google Shape;178;p26"/>
          <p:cNvSpPr txBox="1">
            <a:spLocks noGrp="1"/>
          </p:cNvSpPr>
          <p:nvPr>
            <p:ph type="body" idx="1"/>
          </p:nvPr>
        </p:nvSpPr>
        <p:spPr>
          <a:xfrm>
            <a:off x="266203" y="1059201"/>
            <a:ext cx="7370284" cy="7074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dirty="0">
                <a:solidFill>
                  <a:schemeClr val="tx1">
                    <a:lumMod val="50000"/>
                  </a:schemeClr>
                </a:solidFill>
                <a:highlight>
                  <a:srgbClr val="FFFFFF"/>
                </a:highlight>
              </a:rPr>
              <a:t>Tekoälyn käyttöideoita lapsille</a:t>
            </a:r>
            <a:r>
              <a:rPr lang="en-AU" sz="1600" b="1" dirty="0">
                <a:solidFill>
                  <a:schemeClr val="tx1">
                    <a:lumMod val="50000"/>
                  </a:schemeClr>
                </a:solidFill>
                <a:highlight>
                  <a:srgbClr val="FFFFFF"/>
                </a:highlight>
              </a:rPr>
              <a:t> – </a:t>
            </a:r>
          </a:p>
          <a:p>
            <a:pPr marL="0" lvl="0" indent="0" algn="l" rtl="0">
              <a:spcBef>
                <a:spcPts val="0"/>
              </a:spcBef>
              <a:spcAft>
                <a:spcPts val="0"/>
              </a:spcAft>
              <a:buNone/>
            </a:pPr>
            <a:r>
              <a:rPr lang="en-AU" sz="1600" dirty="0" err="1">
                <a:solidFill>
                  <a:schemeClr val="tx1">
                    <a:lumMod val="50000"/>
                  </a:schemeClr>
                </a:solidFill>
                <a:highlight>
                  <a:srgbClr val="FFFFFF"/>
                </a:highlight>
              </a:rPr>
              <a:t>Tavoitteena</a:t>
            </a:r>
            <a:r>
              <a:rPr lang="en-AU" sz="1600" dirty="0">
                <a:solidFill>
                  <a:schemeClr val="tx1">
                    <a:lumMod val="50000"/>
                  </a:schemeClr>
                </a:solidFill>
                <a:highlight>
                  <a:srgbClr val="FFFFFF"/>
                </a:highlight>
              </a:rPr>
              <a:t> </a:t>
            </a:r>
            <a:r>
              <a:rPr lang="en-AU" sz="1600" dirty="0" err="1">
                <a:solidFill>
                  <a:schemeClr val="tx1">
                    <a:lumMod val="50000"/>
                  </a:schemeClr>
                </a:solidFill>
                <a:highlight>
                  <a:srgbClr val="FFFFFF"/>
                </a:highlight>
              </a:rPr>
              <a:t>mielekäs</a:t>
            </a:r>
            <a:r>
              <a:rPr lang="en-AU" sz="1600" dirty="0">
                <a:solidFill>
                  <a:schemeClr val="tx1">
                    <a:lumMod val="50000"/>
                  </a:schemeClr>
                </a:solidFill>
                <a:highlight>
                  <a:srgbClr val="FFFFFF"/>
                </a:highlight>
              </a:rPr>
              <a:t> </a:t>
            </a:r>
            <a:r>
              <a:rPr lang="en-AU" sz="1600" dirty="0" err="1">
                <a:solidFill>
                  <a:schemeClr val="tx1">
                    <a:lumMod val="50000"/>
                  </a:schemeClr>
                </a:solidFill>
                <a:highlight>
                  <a:srgbClr val="FFFFFF"/>
                </a:highlight>
              </a:rPr>
              <a:t>ja</a:t>
            </a:r>
            <a:r>
              <a:rPr lang="en-AU" sz="1600" dirty="0">
                <a:solidFill>
                  <a:schemeClr val="tx1">
                    <a:lumMod val="50000"/>
                  </a:schemeClr>
                </a:solidFill>
                <a:highlight>
                  <a:srgbClr val="FFFFFF"/>
                </a:highlight>
              </a:rPr>
              <a:t> </a:t>
            </a:r>
            <a:r>
              <a:rPr lang="en-AU" sz="1600" dirty="0" err="1">
                <a:solidFill>
                  <a:schemeClr val="tx1">
                    <a:lumMod val="50000"/>
                  </a:schemeClr>
                </a:solidFill>
                <a:highlight>
                  <a:srgbClr val="FFFFFF"/>
                </a:highlight>
              </a:rPr>
              <a:t>oppimiseen</a:t>
            </a:r>
            <a:r>
              <a:rPr lang="en-AU" sz="1600" dirty="0">
                <a:solidFill>
                  <a:schemeClr val="tx1">
                    <a:lumMod val="50000"/>
                  </a:schemeClr>
                </a:solidFill>
                <a:highlight>
                  <a:srgbClr val="FFFFFF"/>
                </a:highlight>
              </a:rPr>
              <a:t> </a:t>
            </a:r>
            <a:r>
              <a:rPr lang="en-AU" sz="1600" dirty="0" err="1">
                <a:solidFill>
                  <a:schemeClr val="tx1">
                    <a:lumMod val="50000"/>
                  </a:schemeClr>
                </a:solidFill>
                <a:highlight>
                  <a:srgbClr val="FFFFFF"/>
                </a:highlight>
              </a:rPr>
              <a:t>tähtäävä</a:t>
            </a:r>
            <a:r>
              <a:rPr lang="en-AU" sz="1600" dirty="0">
                <a:solidFill>
                  <a:schemeClr val="tx1">
                    <a:lumMod val="50000"/>
                  </a:schemeClr>
                </a:solidFill>
                <a:highlight>
                  <a:srgbClr val="FFFFFF"/>
                </a:highlight>
              </a:rPr>
              <a:t> </a:t>
            </a:r>
            <a:r>
              <a:rPr lang="en-AU" sz="1600" dirty="0" err="1">
                <a:solidFill>
                  <a:schemeClr val="tx1">
                    <a:lumMod val="50000"/>
                  </a:schemeClr>
                </a:solidFill>
                <a:highlight>
                  <a:srgbClr val="FFFFFF"/>
                </a:highlight>
              </a:rPr>
              <a:t>ruutuaika</a:t>
            </a:r>
            <a:endParaRPr sz="1600" i="1" dirty="0">
              <a:solidFill>
                <a:schemeClr val="tx1">
                  <a:lumMod val="50000"/>
                </a:schemeClr>
              </a:solidFill>
              <a:highlight>
                <a:srgbClr val="FFFFFF"/>
              </a:highlight>
            </a:endParaRPr>
          </a:p>
          <a:p>
            <a:pPr marL="0" lvl="0" indent="0" algn="l" rtl="0">
              <a:spcBef>
                <a:spcPts val="0"/>
              </a:spcBef>
              <a:spcAft>
                <a:spcPts val="0"/>
              </a:spcAft>
              <a:buNone/>
            </a:pPr>
            <a:endParaRPr sz="1600" b="1" dirty="0">
              <a:solidFill>
                <a:srgbClr val="000000"/>
              </a:solidFill>
              <a:highlight>
                <a:srgbClr val="FFFFFF"/>
              </a:highlight>
            </a:endParaRPr>
          </a:p>
        </p:txBody>
      </p:sp>
      <p:sp>
        <p:nvSpPr>
          <p:cNvPr id="179" name="Google Shape;179;p26"/>
          <p:cNvSpPr txBox="1"/>
          <p:nvPr/>
        </p:nvSpPr>
        <p:spPr>
          <a:xfrm>
            <a:off x="6357456" y="4637700"/>
            <a:ext cx="2863663"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80" name="Google Shape;180;p26"/>
          <p:cNvPicPr preferRelativeResize="0"/>
          <p:nvPr/>
        </p:nvPicPr>
        <p:blipFill>
          <a:blip r:embed="rId3">
            <a:alphaModFix/>
          </a:blip>
          <a:stretch>
            <a:fillRect/>
          </a:stretch>
        </p:blipFill>
        <p:spPr>
          <a:xfrm>
            <a:off x="7636487" y="241809"/>
            <a:ext cx="1287175" cy="1081775"/>
          </a:xfrm>
          <a:prstGeom prst="rect">
            <a:avLst/>
          </a:prstGeom>
          <a:noFill/>
          <a:ln>
            <a:noFill/>
          </a:ln>
        </p:spPr>
      </p:pic>
      <p:pic>
        <p:nvPicPr>
          <p:cNvPr id="6" name="Picture 5" descr="A child and child playing on a tablet&#10;&#10;Description automatically generated">
            <a:extLst>
              <a:ext uri="{FF2B5EF4-FFF2-40B4-BE49-F238E27FC236}">
                <a16:creationId xmlns:a16="http://schemas.microsoft.com/office/drawing/2014/main" id="{2D489555-96A3-D436-847C-DF9CD14C18A3}"/>
              </a:ext>
            </a:extLst>
          </p:cNvPr>
          <p:cNvPicPr>
            <a:picLocks noChangeAspect="1"/>
          </p:cNvPicPr>
          <p:nvPr/>
        </p:nvPicPr>
        <p:blipFill>
          <a:blip r:embed="rId4"/>
          <a:srcRect r="8729"/>
          <a:stretch/>
        </p:blipFill>
        <p:spPr>
          <a:xfrm>
            <a:off x="106214" y="1866128"/>
            <a:ext cx="4144972" cy="3025097"/>
          </a:xfrm>
          <a:prstGeom prst="rect">
            <a:avLst/>
          </a:prstGeom>
        </p:spPr>
      </p:pic>
      <p:sp>
        <p:nvSpPr>
          <p:cNvPr id="10" name="TextBox 9">
            <a:extLst>
              <a:ext uri="{FF2B5EF4-FFF2-40B4-BE49-F238E27FC236}">
                <a16:creationId xmlns:a16="http://schemas.microsoft.com/office/drawing/2014/main" id="{917FBCDF-1892-BE5F-4BAB-EB07D37D017E}"/>
              </a:ext>
            </a:extLst>
          </p:cNvPr>
          <p:cNvSpPr txBox="1"/>
          <p:nvPr/>
        </p:nvSpPr>
        <p:spPr>
          <a:xfrm>
            <a:off x="4251186" y="1866128"/>
            <a:ext cx="4672476" cy="2554545"/>
          </a:xfrm>
          <a:prstGeom prst="rect">
            <a:avLst/>
          </a:prstGeom>
          <a:noFill/>
        </p:spPr>
        <p:txBody>
          <a:bodyPr wrap="square" rtlCol="0">
            <a:spAutoFit/>
          </a:bodyPr>
          <a:lstStyle/>
          <a:p>
            <a:pPr marL="457200" lvl="0" indent="-330200" algn="l" rtl="0">
              <a:spcBef>
                <a:spcPts val="0"/>
              </a:spcBef>
              <a:spcAft>
                <a:spcPts val="0"/>
              </a:spcAft>
              <a:buClr>
                <a:srgbClr val="000000"/>
              </a:buClr>
              <a:buSzPts val="1600"/>
              <a:buChar char="●"/>
            </a:pPr>
            <a:r>
              <a:rPr lang="fi-FI" sz="1600" b="1" dirty="0">
                <a:solidFill>
                  <a:schemeClr val="tx1">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ideointi</a:t>
            </a:r>
            <a:r>
              <a:rPr lang="fi-FI" sz="1600" dirty="0">
                <a:solidFill>
                  <a:srgbClr val="00B05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fi-FI" sz="16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(askarteluideat, liikuntavinkit) </a:t>
            </a:r>
          </a:p>
          <a:p>
            <a:pPr marL="457200" lvl="0" indent="-330200" algn="l" rtl="0">
              <a:spcBef>
                <a:spcPts val="0"/>
              </a:spcBef>
              <a:spcAft>
                <a:spcPts val="0"/>
              </a:spcAft>
              <a:buClr>
                <a:srgbClr val="000000"/>
              </a:buClr>
              <a:buSzPts val="1600"/>
              <a:buChar char="●"/>
            </a:pPr>
            <a:r>
              <a:rPr lang="fi-FI" sz="1600" b="1" dirty="0">
                <a:solidFill>
                  <a:schemeClr val="tx1">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oppiminen</a:t>
            </a:r>
            <a:r>
              <a:rPr lang="fi-FI" sz="1600" dirty="0">
                <a:solidFill>
                  <a:srgbClr val="00B05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fi-FI" sz="16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(leivonta- ja ruokareseptit, keskustelukaveri eri kielellä, runot, laulun sanat, tarinan kirjoittaminen yhdessä tekoälyn kanssa)</a:t>
            </a:r>
          </a:p>
          <a:p>
            <a:pPr marL="457200" lvl="0" indent="-330200" algn="l" rtl="0">
              <a:spcBef>
                <a:spcPts val="0"/>
              </a:spcBef>
              <a:spcAft>
                <a:spcPts val="0"/>
              </a:spcAft>
              <a:buClr>
                <a:srgbClr val="000000"/>
              </a:buClr>
              <a:buSzPts val="1600"/>
              <a:buChar char="●"/>
            </a:pPr>
            <a:r>
              <a:rPr lang="fi-FI" sz="1600" b="1" dirty="0">
                <a:solidFill>
                  <a:schemeClr val="tx1">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palautteen ja ohjeiden saaminen</a:t>
            </a:r>
            <a:r>
              <a:rPr lang="fi-FI" sz="1600" dirty="0">
                <a:solidFill>
                  <a:schemeClr val="tx1">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fi-FI" sz="16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(kerro miten voisin parantaa ääntämistä, auta ymmärtämään …)</a:t>
            </a:r>
          </a:p>
          <a:p>
            <a:pPr marL="457200" lvl="0" indent="-330200" algn="l" rtl="0">
              <a:spcBef>
                <a:spcPts val="0"/>
              </a:spcBef>
              <a:spcAft>
                <a:spcPts val="0"/>
              </a:spcAft>
              <a:buClr>
                <a:srgbClr val="000000"/>
              </a:buClr>
              <a:buSzPts val="1600"/>
              <a:buChar char="●"/>
            </a:pPr>
            <a:r>
              <a:rPr lang="fi-FI" sz="1600" b="1" dirty="0">
                <a:solidFill>
                  <a:schemeClr val="tx1">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hauskanpito</a:t>
            </a:r>
            <a:r>
              <a:rPr lang="fi-FI" sz="16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(kerro arvoituksia tai vitsejä).</a:t>
            </a:r>
            <a:endParaRPr lang="fi-FI" sz="1600" i="1"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Esimerkkejä</a:t>
            </a:r>
            <a:endParaRPr dirty="0">
              <a:solidFill>
                <a:srgbClr val="0B5394"/>
              </a:solidFill>
            </a:endParaRPr>
          </a:p>
        </p:txBody>
      </p:sp>
      <p:sp>
        <p:nvSpPr>
          <p:cNvPr id="186" name="Google Shape;186;p27"/>
          <p:cNvSpPr txBox="1">
            <a:spLocks noGrp="1"/>
          </p:cNvSpPr>
          <p:nvPr>
            <p:ph type="body" idx="1"/>
          </p:nvPr>
        </p:nvSpPr>
        <p:spPr>
          <a:xfrm>
            <a:off x="227400" y="959675"/>
            <a:ext cx="8907300" cy="3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400" b="1" dirty="0" err="1">
                <a:solidFill>
                  <a:schemeClr val="accent2">
                    <a:lumMod val="50000"/>
                  </a:schemeClr>
                </a:solidFill>
                <a:highlight>
                  <a:srgbClr val="FFFFFF"/>
                </a:highlight>
              </a:rPr>
              <a:t>Lukuvuosisuunnitelma</a:t>
            </a:r>
            <a:r>
              <a:rPr lang="en-AU" sz="1400" b="1" dirty="0">
                <a:solidFill>
                  <a:schemeClr val="accent2">
                    <a:lumMod val="50000"/>
                  </a:schemeClr>
                </a:solidFill>
                <a:highlight>
                  <a:srgbClr val="FFFFFF"/>
                </a:highlight>
              </a:rPr>
              <a:t>: </a:t>
            </a:r>
          </a:p>
          <a:p>
            <a:pPr marL="285750" indent="-285750"/>
            <a:r>
              <a:rPr lang="en-AU" sz="1400" dirty="0" err="1">
                <a:solidFill>
                  <a:schemeClr val="accent2">
                    <a:lumMod val="50000"/>
                  </a:schemeClr>
                </a:solidFill>
                <a:highlight>
                  <a:srgbClr val="FFFFFF"/>
                </a:highlight>
              </a:rPr>
              <a:t>Lataa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tekoälylle</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kuva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taí</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tiedosto</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vanhasta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lukuvuosisuunnitelmasta</a:t>
            </a:r>
            <a:endParaRPr lang="en-AU" sz="1400" dirty="0">
              <a:solidFill>
                <a:schemeClr val="accent2">
                  <a:lumMod val="50000"/>
                </a:schemeClr>
              </a:solidFill>
              <a:highlight>
                <a:srgbClr val="FFFFFF"/>
              </a:highlight>
            </a:endParaRPr>
          </a:p>
          <a:p>
            <a:pPr marL="285750" indent="-285750"/>
            <a:r>
              <a:rPr lang="en-AU" sz="1400" dirty="0" err="1">
                <a:solidFill>
                  <a:schemeClr val="accent2">
                    <a:lumMod val="50000"/>
                  </a:schemeClr>
                </a:solidFill>
                <a:highlight>
                  <a:srgbClr val="FFFFFF"/>
                </a:highlight>
              </a:rPr>
              <a:t>Pyydä</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sitä</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luomaan</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samalla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tyylillä</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uusi</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jossa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aiheet</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ovat</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erilaiset</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samanlaiset</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ohjeesi</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mukaan</a:t>
            </a:r>
            <a:endParaRPr lang="en-AU" sz="1400" dirty="0">
              <a:solidFill>
                <a:schemeClr val="accent2">
                  <a:lumMod val="50000"/>
                </a:schemeClr>
              </a:solidFill>
              <a:highlight>
                <a:srgbClr val="FFFFFF"/>
              </a:highlight>
            </a:endParaRPr>
          </a:p>
          <a:p>
            <a:pPr marL="285750" indent="-285750"/>
            <a:r>
              <a:rPr lang="en-AU" sz="1400" dirty="0" err="1">
                <a:solidFill>
                  <a:schemeClr val="accent2">
                    <a:lumMod val="50000"/>
                  </a:schemeClr>
                </a:solidFill>
                <a:highlight>
                  <a:srgbClr val="FFFFFF"/>
                </a:highlight>
              </a:rPr>
              <a:t>Tarkenna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ja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muokkaa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tarpeesi</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mukaan</a:t>
            </a:r>
            <a:endParaRPr lang="en-AU" sz="1400" dirty="0">
              <a:solidFill>
                <a:schemeClr val="accent2">
                  <a:lumMod val="50000"/>
                </a:schemeClr>
              </a:solidFill>
              <a:highlight>
                <a:srgbClr val="FFFFFF"/>
              </a:highlight>
            </a:endParaRPr>
          </a:p>
          <a:p>
            <a:pPr marL="0" lvl="0" indent="0" algn="l" rtl="0">
              <a:spcBef>
                <a:spcPts val="0"/>
              </a:spcBef>
              <a:spcAft>
                <a:spcPts val="0"/>
              </a:spcAft>
              <a:buNone/>
            </a:pPr>
            <a:endParaRPr sz="1600" b="1" dirty="0">
              <a:solidFill>
                <a:schemeClr val="accent2">
                  <a:lumMod val="50000"/>
                </a:schemeClr>
              </a:solidFill>
              <a:highlight>
                <a:srgbClr val="FFFFFF"/>
              </a:highlight>
            </a:endParaRPr>
          </a:p>
          <a:p>
            <a:pPr marL="0" lvl="0" indent="0" algn="l" rtl="0">
              <a:spcBef>
                <a:spcPts val="0"/>
              </a:spcBef>
              <a:spcAft>
                <a:spcPts val="0"/>
              </a:spcAft>
              <a:buNone/>
            </a:pPr>
            <a:r>
              <a:rPr lang="fi-FI" sz="1400" b="1" dirty="0">
                <a:solidFill>
                  <a:schemeClr val="accent2">
                    <a:lumMod val="50000"/>
                  </a:schemeClr>
                </a:solidFill>
                <a:highlight>
                  <a:srgbClr val="FFFFFF"/>
                </a:highlight>
              </a:rPr>
              <a:t>Eriyttävät tehtävät: Ohjeistus tekoälylle</a:t>
            </a:r>
          </a:p>
          <a:p>
            <a:pPr marL="0" lvl="0" indent="0" algn="l" rtl="0">
              <a:spcBef>
                <a:spcPts val="0"/>
              </a:spcBef>
              <a:spcAft>
                <a:spcPts val="0"/>
              </a:spcAft>
              <a:buNone/>
            </a:pPr>
            <a:r>
              <a:rPr lang="en-AU" sz="1400" dirty="0">
                <a:solidFill>
                  <a:schemeClr val="accent2">
                    <a:lumMod val="50000"/>
                  </a:schemeClr>
                </a:solidFill>
                <a:highlight>
                  <a:srgbClr val="FFFFFF"/>
                </a:highlight>
              </a:rPr>
              <a:t>“</a:t>
            </a:r>
            <a:r>
              <a:rPr lang="fi-FI" sz="1400" dirty="0">
                <a:solidFill>
                  <a:schemeClr val="accent2">
                    <a:lumMod val="50000"/>
                  </a:schemeClr>
                </a:solidFill>
                <a:highlight>
                  <a:srgbClr val="FFFFFF"/>
                </a:highlight>
              </a:rPr>
              <a:t>Käsittelemme Suomi-koulussa maatilan eläimiä Suomessa. Tarvitaan tehtäviä kolmelle eri ikäryhmälle 3-5-vuotiaat, 6-9-vuotiaat ja 10-13-vuotiaat. Luo tehtäviä, jotka oppilas tekee kynällä monisteeseen. Liitä mukaan ilmaisia kuvalähteitä tai suomenkielisiä videoita maatilan eläimistä, joita opettaja voi käyttää opetuksessa.</a:t>
            </a:r>
            <a:r>
              <a:rPr lang="en-AU" sz="1400" dirty="0">
                <a:solidFill>
                  <a:schemeClr val="accent2">
                    <a:lumMod val="50000"/>
                  </a:schemeClr>
                </a:solidFill>
                <a:highlight>
                  <a:srgbClr val="FFFFFF"/>
                </a:highlight>
              </a:rPr>
              <a:t>”</a:t>
            </a:r>
          </a:p>
          <a:p>
            <a:pPr marL="0" lvl="0" indent="0" algn="l" rtl="0">
              <a:spcBef>
                <a:spcPts val="0"/>
              </a:spcBef>
              <a:spcAft>
                <a:spcPts val="0"/>
              </a:spcAft>
              <a:buNone/>
            </a:pPr>
            <a:endParaRPr lang="en-AU" sz="1400" dirty="0">
              <a:solidFill>
                <a:schemeClr val="accent2">
                  <a:lumMod val="50000"/>
                </a:schemeClr>
              </a:solidFill>
              <a:highlight>
                <a:srgbClr val="FFFFFF"/>
              </a:highlight>
            </a:endParaRPr>
          </a:p>
          <a:p>
            <a:pPr marL="0" lvl="0" indent="0" algn="l" rtl="0">
              <a:spcBef>
                <a:spcPts val="0"/>
              </a:spcBef>
              <a:spcAft>
                <a:spcPts val="0"/>
              </a:spcAft>
              <a:buNone/>
            </a:pPr>
            <a:r>
              <a:rPr lang="en-AU" sz="1400" b="1" dirty="0" err="1">
                <a:solidFill>
                  <a:schemeClr val="accent2">
                    <a:lumMod val="50000"/>
                  </a:schemeClr>
                </a:solidFill>
                <a:highlight>
                  <a:srgbClr val="FFFFFF"/>
                </a:highlight>
              </a:rPr>
              <a:t>Arvioinnin</a:t>
            </a:r>
            <a:r>
              <a:rPr lang="en-AU" sz="1400" b="1" dirty="0">
                <a:solidFill>
                  <a:schemeClr val="accent2">
                    <a:lumMod val="50000"/>
                  </a:schemeClr>
                </a:solidFill>
                <a:highlight>
                  <a:srgbClr val="FFFFFF"/>
                </a:highlight>
              </a:rPr>
              <a:t> </a:t>
            </a:r>
            <a:r>
              <a:rPr lang="en-AU" sz="1400" b="1" dirty="0" err="1">
                <a:solidFill>
                  <a:schemeClr val="accent2">
                    <a:lumMod val="50000"/>
                  </a:schemeClr>
                </a:solidFill>
                <a:highlight>
                  <a:srgbClr val="FFFFFF"/>
                </a:highlight>
              </a:rPr>
              <a:t>apu</a:t>
            </a:r>
            <a:r>
              <a:rPr lang="en-AU" sz="1400" b="1" dirty="0">
                <a:solidFill>
                  <a:schemeClr val="accent2">
                    <a:lumMod val="50000"/>
                  </a:schemeClr>
                </a:solidFill>
                <a:highlight>
                  <a:srgbClr val="FFFFFF"/>
                </a:highlight>
              </a:rPr>
              <a:t>: </a:t>
            </a:r>
          </a:p>
          <a:p>
            <a:pPr marL="285750" indent="-285750"/>
            <a:r>
              <a:rPr lang="en-AU" sz="1400" dirty="0" err="1">
                <a:solidFill>
                  <a:schemeClr val="accent2">
                    <a:lumMod val="50000"/>
                  </a:schemeClr>
                </a:solidFill>
                <a:highlight>
                  <a:srgbClr val="FFFFFF"/>
                </a:highlight>
              </a:rPr>
              <a:t>Lataa</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kuva</a:t>
            </a:r>
            <a:r>
              <a:rPr lang="en-AU" sz="1400" dirty="0">
                <a:solidFill>
                  <a:schemeClr val="accent2">
                    <a:lumMod val="50000"/>
                  </a:schemeClr>
                </a:solidFill>
                <a:highlight>
                  <a:srgbClr val="FFFFFF"/>
                </a:highlight>
              </a:rPr>
              <a:t> tai </a:t>
            </a:r>
            <a:r>
              <a:rPr lang="en-AU" sz="1400" dirty="0" err="1">
                <a:solidFill>
                  <a:schemeClr val="accent2">
                    <a:lumMod val="50000"/>
                  </a:schemeClr>
                </a:solidFill>
                <a:highlight>
                  <a:srgbClr val="FFFFFF"/>
                </a:highlight>
              </a:rPr>
              <a:t>teksti</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oppilaan</a:t>
            </a:r>
            <a:r>
              <a:rPr lang="en-AU" sz="1400" dirty="0">
                <a:solidFill>
                  <a:schemeClr val="accent2">
                    <a:lumMod val="50000"/>
                  </a:schemeClr>
                </a:solidFill>
                <a:highlight>
                  <a:srgbClr val="FFFFFF"/>
                </a:highlight>
              </a:rPr>
              <a:t> </a:t>
            </a:r>
            <a:r>
              <a:rPr lang="en-AU" sz="1400" dirty="0" err="1">
                <a:solidFill>
                  <a:schemeClr val="accent2">
                    <a:lumMod val="50000"/>
                  </a:schemeClr>
                </a:solidFill>
                <a:highlight>
                  <a:srgbClr val="FFFFFF"/>
                </a:highlight>
              </a:rPr>
              <a:t>teht</a:t>
            </a:r>
            <a:r>
              <a:rPr lang="fi-FI" sz="1400" dirty="0">
                <a:solidFill>
                  <a:schemeClr val="accent2">
                    <a:lumMod val="50000"/>
                  </a:schemeClr>
                </a:solidFill>
                <a:highlight>
                  <a:srgbClr val="FFFFFF"/>
                </a:highlight>
              </a:rPr>
              <a:t>ävästä (ilman tunnistetietoja)</a:t>
            </a:r>
          </a:p>
          <a:p>
            <a:pPr marL="285750" indent="-285750"/>
            <a:r>
              <a:rPr lang="fi-FI" sz="1400" dirty="0">
                <a:solidFill>
                  <a:schemeClr val="accent2">
                    <a:lumMod val="50000"/>
                  </a:schemeClr>
                </a:solidFill>
                <a:highlight>
                  <a:srgbClr val="FFFFFF"/>
                </a:highlight>
              </a:rPr>
              <a:t>Pyydä tekoälyä antamaan arvio oppilaan kielitasosta haluamallasi asteikolla ja pyydä antamaan rakentavia kommentteja, jotka tukevat oppimista.</a:t>
            </a:r>
            <a:endParaRPr lang="fi-FI" sz="1400" dirty="0">
              <a:solidFill>
                <a:srgbClr val="1155CC"/>
              </a:solidFill>
              <a:highlight>
                <a:srgbClr val="FFFFFF"/>
              </a:highlight>
            </a:endParaRPr>
          </a:p>
          <a:p>
            <a:pPr marL="0" lvl="0" indent="0" algn="l" rtl="0">
              <a:spcBef>
                <a:spcPts val="0"/>
              </a:spcBef>
              <a:spcAft>
                <a:spcPts val="0"/>
              </a:spcAft>
              <a:buNone/>
            </a:pPr>
            <a:endParaRPr sz="1400" dirty="0">
              <a:solidFill>
                <a:srgbClr val="1155CC"/>
              </a:solidFill>
              <a:highlight>
                <a:srgbClr val="FFFFFF"/>
              </a:highlight>
            </a:endParaRPr>
          </a:p>
          <a:p>
            <a:pPr marL="0" lvl="0" indent="0" algn="l" rtl="0">
              <a:spcBef>
                <a:spcPts val="0"/>
              </a:spcBef>
              <a:spcAft>
                <a:spcPts val="0"/>
              </a:spcAft>
              <a:buNone/>
            </a:pPr>
            <a:endParaRPr sz="1600" b="1" dirty="0">
              <a:solidFill>
                <a:srgbClr val="1155CC"/>
              </a:solidFill>
              <a:highlight>
                <a:srgbClr val="FFFFFF"/>
              </a:highlight>
            </a:endParaRPr>
          </a:p>
          <a:p>
            <a:pPr marL="0" lvl="0" indent="0" algn="l" rtl="0">
              <a:spcBef>
                <a:spcPts val="0"/>
              </a:spcBef>
              <a:spcAft>
                <a:spcPts val="0"/>
              </a:spcAft>
              <a:buNone/>
            </a:pPr>
            <a:endParaRPr sz="1600" dirty="0">
              <a:solidFill>
                <a:srgbClr val="222222"/>
              </a:solidFill>
              <a:highlight>
                <a:srgbClr val="FFFFFF"/>
              </a:highlight>
            </a:endParaRPr>
          </a:p>
        </p:txBody>
      </p:sp>
      <p:sp>
        <p:nvSpPr>
          <p:cNvPr id="187" name="Google Shape;187;p27"/>
          <p:cNvSpPr txBox="1"/>
          <p:nvPr/>
        </p:nvSpPr>
        <p:spPr>
          <a:xfrm>
            <a:off x="6346439" y="4569150"/>
            <a:ext cx="2797561"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88" name="Google Shape;188;p27"/>
          <p:cNvPicPr preferRelativeResize="0"/>
          <p:nvPr/>
        </p:nvPicPr>
        <p:blipFill>
          <a:blip r:embed="rId3">
            <a:alphaModFix/>
          </a:blip>
          <a:stretch>
            <a:fillRect/>
          </a:stretch>
        </p:blipFill>
        <p:spPr>
          <a:xfrm>
            <a:off x="7713575" y="321450"/>
            <a:ext cx="1287175" cy="1081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227400" y="1920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Kokeillaan tekoälyä</a:t>
            </a:r>
            <a:endParaRPr dirty="0">
              <a:solidFill>
                <a:srgbClr val="0B5394"/>
              </a:solidFill>
            </a:endParaRPr>
          </a:p>
        </p:txBody>
      </p:sp>
      <p:sp>
        <p:nvSpPr>
          <p:cNvPr id="194" name="Google Shape;194;p28"/>
          <p:cNvSpPr txBox="1">
            <a:spLocks noGrp="1"/>
          </p:cNvSpPr>
          <p:nvPr>
            <p:ph type="body" idx="1"/>
          </p:nvPr>
        </p:nvSpPr>
        <p:spPr>
          <a:xfrm>
            <a:off x="469853" y="1005891"/>
            <a:ext cx="2493600" cy="26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dirty="0">
                <a:solidFill>
                  <a:srgbClr val="000000"/>
                </a:solidFill>
                <a:highlight>
                  <a:srgbClr val="FFFFFF"/>
                </a:highlight>
              </a:rPr>
              <a:t>Tehtävänanto 1: </a:t>
            </a:r>
            <a:endParaRPr sz="1600" b="1" dirty="0">
              <a:solidFill>
                <a:srgbClr val="000000"/>
              </a:solidFill>
              <a:highlight>
                <a:srgbClr val="FFFFFF"/>
              </a:highlight>
            </a:endParaRPr>
          </a:p>
          <a:p>
            <a:pPr marL="0" lvl="0" indent="0" rtl="0">
              <a:spcBef>
                <a:spcPts val="0"/>
              </a:spcBef>
              <a:spcAft>
                <a:spcPts val="0"/>
              </a:spcAft>
              <a:buNone/>
            </a:pPr>
            <a:r>
              <a:rPr lang="fi" sz="1600" dirty="0">
                <a:solidFill>
                  <a:schemeClr val="bg2"/>
                </a:solidFill>
                <a:highlight>
                  <a:srgbClr val="FFFFFF"/>
                </a:highlight>
              </a:rPr>
              <a:t>Miten voisimme käsitellä Suomen </a:t>
            </a:r>
            <a:r>
              <a:rPr lang="fi" sz="1600" b="1" dirty="0">
                <a:solidFill>
                  <a:schemeClr val="bg2"/>
                </a:solidFill>
                <a:highlight>
                  <a:srgbClr val="FFFFFF"/>
                </a:highlight>
              </a:rPr>
              <a:t>itsenäisyyspäivää</a:t>
            </a:r>
            <a:r>
              <a:rPr lang="fi" sz="1600" dirty="0">
                <a:solidFill>
                  <a:schemeClr val="bg2"/>
                </a:solidFill>
                <a:highlight>
                  <a:srgbClr val="FFFFFF"/>
                </a:highlight>
              </a:rPr>
              <a:t> 5-10-vuotiaiden lasten kanssa Suomi-</a:t>
            </a:r>
          </a:p>
          <a:p>
            <a:pPr marL="0" lvl="0" indent="0" rtl="0">
              <a:spcBef>
                <a:spcPts val="0"/>
              </a:spcBef>
              <a:spcAft>
                <a:spcPts val="0"/>
              </a:spcAft>
              <a:buNone/>
            </a:pPr>
            <a:r>
              <a:rPr lang="fi" sz="1600" dirty="0">
                <a:solidFill>
                  <a:schemeClr val="bg2"/>
                </a:solidFill>
                <a:highlight>
                  <a:srgbClr val="FFFFFF"/>
                </a:highlight>
              </a:rPr>
              <a:t>koulussa? Kerro leikki-, opiskelu- ja askarteluideoita.</a:t>
            </a:r>
            <a:endParaRPr sz="1600" dirty="0">
              <a:solidFill>
                <a:schemeClr val="bg2"/>
              </a:solidFill>
              <a:highlight>
                <a:srgbClr val="FFFFFF"/>
              </a:highlight>
            </a:endParaRPr>
          </a:p>
          <a:p>
            <a:pPr marL="0" lvl="0" indent="0" algn="l" rtl="0">
              <a:spcBef>
                <a:spcPts val="0"/>
              </a:spcBef>
              <a:spcAft>
                <a:spcPts val="0"/>
              </a:spcAft>
              <a:buNone/>
            </a:pPr>
            <a:endParaRPr sz="1600" b="1" dirty="0">
              <a:solidFill>
                <a:srgbClr val="1155CC"/>
              </a:solidFill>
              <a:highlight>
                <a:srgbClr val="FFFFFF"/>
              </a:highlight>
            </a:endParaRPr>
          </a:p>
          <a:p>
            <a:pPr marL="0" lvl="0" indent="0" algn="l" rtl="0">
              <a:spcBef>
                <a:spcPts val="0"/>
              </a:spcBef>
              <a:spcAft>
                <a:spcPts val="0"/>
              </a:spcAft>
              <a:buNone/>
            </a:pPr>
            <a:endParaRPr sz="1600" b="1" dirty="0">
              <a:solidFill>
                <a:srgbClr val="000000"/>
              </a:solidFill>
              <a:highlight>
                <a:srgbClr val="FFFFFF"/>
              </a:highlight>
            </a:endParaRPr>
          </a:p>
          <a:p>
            <a:pPr marL="0" lvl="0" indent="0" algn="l" rtl="0">
              <a:spcBef>
                <a:spcPts val="0"/>
              </a:spcBef>
              <a:spcAft>
                <a:spcPts val="0"/>
              </a:spcAft>
              <a:buNone/>
            </a:pPr>
            <a:endParaRPr sz="1600" b="1" dirty="0">
              <a:solidFill>
                <a:srgbClr val="1155CC"/>
              </a:solidFill>
              <a:highlight>
                <a:srgbClr val="FFFFFF"/>
              </a:highlight>
            </a:endParaRPr>
          </a:p>
          <a:p>
            <a:pPr marL="0" lvl="0" indent="0" algn="l" rtl="0">
              <a:spcBef>
                <a:spcPts val="0"/>
              </a:spcBef>
              <a:spcAft>
                <a:spcPts val="0"/>
              </a:spcAft>
              <a:buNone/>
            </a:pPr>
            <a:endParaRPr sz="1600" b="1" dirty="0">
              <a:solidFill>
                <a:srgbClr val="1155CC"/>
              </a:solidFill>
              <a:highlight>
                <a:srgbClr val="FFFFFF"/>
              </a:highlight>
            </a:endParaRPr>
          </a:p>
          <a:p>
            <a:pPr marL="0" lvl="0" indent="0" algn="l" rtl="0">
              <a:spcBef>
                <a:spcPts val="0"/>
              </a:spcBef>
              <a:spcAft>
                <a:spcPts val="0"/>
              </a:spcAft>
              <a:buNone/>
            </a:pPr>
            <a:endParaRPr sz="1600" dirty="0">
              <a:solidFill>
                <a:srgbClr val="222222"/>
              </a:solidFill>
              <a:highlight>
                <a:srgbClr val="FFFFFF"/>
              </a:highlight>
            </a:endParaRPr>
          </a:p>
        </p:txBody>
      </p:sp>
      <p:sp>
        <p:nvSpPr>
          <p:cNvPr id="195" name="Google Shape;195;p28"/>
          <p:cNvSpPr txBox="1"/>
          <p:nvPr/>
        </p:nvSpPr>
        <p:spPr>
          <a:xfrm>
            <a:off x="6368472" y="4637700"/>
            <a:ext cx="277552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sp>
        <p:nvSpPr>
          <p:cNvPr id="196" name="Google Shape;196;p28"/>
          <p:cNvSpPr txBox="1"/>
          <p:nvPr/>
        </p:nvSpPr>
        <p:spPr>
          <a:xfrm>
            <a:off x="3184863" y="983774"/>
            <a:ext cx="2553600" cy="30043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 sz="1600" b="1" dirty="0">
                <a:highlight>
                  <a:schemeClr val="lt1"/>
                </a:highlight>
                <a:latin typeface="Open Sans"/>
                <a:ea typeface="Open Sans"/>
                <a:cs typeface="Open Sans"/>
                <a:sym typeface="Open Sans"/>
              </a:rPr>
              <a:t>Tehtävänanto 2:</a:t>
            </a:r>
            <a:endParaRPr sz="1600" b="1" dirty="0">
              <a:highlight>
                <a:schemeClr val="lt1"/>
              </a:highlight>
              <a:latin typeface="Open Sans"/>
              <a:ea typeface="Open Sans"/>
              <a:cs typeface="Open Sans"/>
              <a:sym typeface="Open Sans"/>
            </a:endParaRPr>
          </a:p>
          <a:p>
            <a:pPr marL="0" lvl="0" indent="0" algn="l" rtl="0">
              <a:lnSpc>
                <a:spcPct val="115000"/>
              </a:lnSpc>
              <a:spcBef>
                <a:spcPts val="0"/>
              </a:spcBef>
              <a:spcAft>
                <a:spcPts val="0"/>
              </a:spcAft>
              <a:buNone/>
            </a:pPr>
            <a:r>
              <a:rPr lang="fi" sz="1600" dirty="0">
                <a:solidFill>
                  <a:schemeClr val="bg2"/>
                </a:solidFill>
                <a:highlight>
                  <a:schemeClr val="lt1"/>
                </a:highlight>
                <a:latin typeface="Open Sans"/>
                <a:ea typeface="Open Sans"/>
                <a:cs typeface="Open Sans"/>
                <a:sym typeface="Open Sans"/>
              </a:rPr>
              <a:t>Suunnittele </a:t>
            </a:r>
            <a:r>
              <a:rPr lang="fi" sz="1600" b="1" dirty="0">
                <a:solidFill>
                  <a:schemeClr val="bg2"/>
                </a:solidFill>
                <a:highlight>
                  <a:schemeClr val="lt1"/>
                </a:highlight>
                <a:latin typeface="Open Sans"/>
                <a:ea typeface="Open Sans"/>
                <a:cs typeface="Open Sans"/>
                <a:sym typeface="Open Sans"/>
              </a:rPr>
              <a:t>sanaston harjoittelu</a:t>
            </a:r>
            <a:r>
              <a:rPr lang="en-AU" sz="1600" b="1" dirty="0">
                <a:solidFill>
                  <a:schemeClr val="bg2"/>
                </a:solidFill>
                <a:highlight>
                  <a:schemeClr val="lt1"/>
                </a:highlight>
                <a:latin typeface="Open Sans"/>
                <a:ea typeface="Open Sans"/>
                <a:cs typeface="Open Sans"/>
                <a:sym typeface="Open Sans"/>
              </a:rPr>
              <a:t>/</a:t>
            </a:r>
            <a:r>
              <a:rPr lang="fi" sz="1600" b="1" dirty="0">
                <a:solidFill>
                  <a:schemeClr val="bg2"/>
                </a:solidFill>
                <a:highlight>
                  <a:schemeClr val="lt1"/>
                </a:highlight>
                <a:latin typeface="Open Sans"/>
                <a:ea typeface="Open Sans"/>
                <a:cs typeface="Open Sans"/>
                <a:sym typeface="Open Sans"/>
              </a:rPr>
              <a:t>oppimispeli </a:t>
            </a:r>
            <a:r>
              <a:rPr lang="fi" sz="1600" dirty="0">
                <a:solidFill>
                  <a:schemeClr val="bg2"/>
                </a:solidFill>
                <a:highlight>
                  <a:schemeClr val="lt1"/>
                </a:highlight>
                <a:latin typeface="Open Sans"/>
                <a:ea typeface="Open Sans"/>
                <a:cs typeface="Open Sans"/>
                <a:sym typeface="Open Sans"/>
              </a:rPr>
              <a:t>5-7-vuotiaille lapsille, joka sisältää suomenkielisiä sanoja ja kuvia. Pelin tulisi olla leikkisä ja aktivoiva, joko paperilla tehden tai toiminnallisena.</a:t>
            </a:r>
            <a:endParaRPr sz="1800" dirty="0">
              <a:solidFill>
                <a:schemeClr val="bg2"/>
              </a:solidFill>
              <a:latin typeface="Open Sans"/>
              <a:ea typeface="Open Sans"/>
              <a:cs typeface="Open Sans"/>
              <a:sym typeface="Open Sans"/>
            </a:endParaRPr>
          </a:p>
        </p:txBody>
      </p:sp>
      <p:sp>
        <p:nvSpPr>
          <p:cNvPr id="197" name="Google Shape;197;p28"/>
          <p:cNvSpPr txBox="1"/>
          <p:nvPr/>
        </p:nvSpPr>
        <p:spPr>
          <a:xfrm>
            <a:off x="5964506" y="932233"/>
            <a:ext cx="2544856" cy="318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i" sz="1600" b="1" dirty="0">
                <a:highlight>
                  <a:schemeClr val="lt1"/>
                </a:highlight>
                <a:latin typeface="Open Sans"/>
                <a:ea typeface="Open Sans"/>
                <a:cs typeface="Open Sans"/>
                <a:sym typeface="Open Sans"/>
              </a:rPr>
              <a:t>Tehtävänanto 3:</a:t>
            </a:r>
            <a:endParaRPr sz="1600" b="1" dirty="0">
              <a:highlight>
                <a:schemeClr val="lt1"/>
              </a:highlight>
              <a:latin typeface="Open Sans"/>
              <a:ea typeface="Open Sans"/>
              <a:cs typeface="Open Sans"/>
              <a:sym typeface="Open Sans"/>
            </a:endParaRPr>
          </a:p>
          <a:p>
            <a:pPr marL="0" lvl="0" indent="0" algn="l" rtl="0">
              <a:lnSpc>
                <a:spcPct val="115000"/>
              </a:lnSpc>
              <a:spcBef>
                <a:spcPts val="0"/>
              </a:spcBef>
              <a:spcAft>
                <a:spcPts val="0"/>
              </a:spcAft>
              <a:buNone/>
            </a:pPr>
            <a:r>
              <a:rPr lang="fi" sz="1600" dirty="0">
                <a:solidFill>
                  <a:schemeClr val="bg2"/>
                </a:solidFill>
                <a:highlight>
                  <a:schemeClr val="lt1"/>
                </a:highlight>
                <a:latin typeface="Open Sans"/>
                <a:ea typeface="Open Sans"/>
                <a:cs typeface="Open Sans"/>
                <a:sym typeface="Open Sans"/>
              </a:rPr>
              <a:t>Suunnittele lyhyt </a:t>
            </a:r>
            <a:r>
              <a:rPr lang="fi" sz="1600" b="1" dirty="0">
                <a:solidFill>
                  <a:schemeClr val="bg2"/>
                </a:solidFill>
                <a:highlight>
                  <a:schemeClr val="lt1"/>
                </a:highlight>
                <a:latin typeface="Open Sans"/>
                <a:ea typeface="Open Sans"/>
                <a:cs typeface="Open Sans"/>
                <a:sym typeface="Open Sans"/>
              </a:rPr>
              <a:t>joulu- näytelmä </a:t>
            </a:r>
            <a:r>
              <a:rPr lang="fi" sz="1600" dirty="0">
                <a:solidFill>
                  <a:schemeClr val="bg2"/>
                </a:solidFill>
                <a:highlight>
                  <a:schemeClr val="lt1"/>
                </a:highlight>
                <a:latin typeface="Open Sans"/>
                <a:ea typeface="Open Sans"/>
                <a:cs typeface="Open Sans"/>
                <a:sym typeface="Open Sans"/>
              </a:rPr>
              <a:t>(10 lasta), joka sijoittuu suomalaiseen metsään. Esittäjinä 7-10-vuotiaat lapset Suomi-koulussa, osalla heikko suomen taito. Voi sisältää eläimiä ja tonttuja.</a:t>
            </a:r>
            <a:endParaRPr sz="1600" dirty="0">
              <a:solidFill>
                <a:schemeClr val="bg2"/>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None/>
            </a:pPr>
            <a:endParaRPr sz="1800" dirty="0">
              <a:solidFill>
                <a:schemeClr val="dk2"/>
              </a:solidFill>
              <a:latin typeface="Open Sans"/>
              <a:ea typeface="Open Sans"/>
              <a:cs typeface="Open Sans"/>
              <a:sym typeface="Open Sans"/>
            </a:endParaRPr>
          </a:p>
        </p:txBody>
      </p:sp>
      <p:sp>
        <p:nvSpPr>
          <p:cNvPr id="198" name="Google Shape;198;p28"/>
          <p:cNvSpPr txBox="1"/>
          <p:nvPr/>
        </p:nvSpPr>
        <p:spPr>
          <a:xfrm>
            <a:off x="829548" y="4277941"/>
            <a:ext cx="8314452"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800" b="1" i="1" dirty="0">
                <a:solidFill>
                  <a:srgbClr val="0A0806"/>
                </a:solidFill>
                <a:latin typeface="Open Sans"/>
                <a:ea typeface="Open Sans"/>
                <a:cs typeface="Open Sans"/>
                <a:sym typeface="Open Sans"/>
              </a:rPr>
              <a:t>Kirjoita chattiin parhaat tekoälyltä saamasi vinkit tai omat oivalluksesi.</a:t>
            </a:r>
            <a:endParaRPr sz="1800" b="1" i="1" dirty="0">
              <a:solidFill>
                <a:srgbClr val="0A0806"/>
              </a:solidFill>
              <a:latin typeface="Open Sans"/>
              <a:ea typeface="Open Sans"/>
              <a:cs typeface="Open Sans"/>
              <a:sym typeface="Open Sans"/>
            </a:endParaRPr>
          </a:p>
        </p:txBody>
      </p:sp>
      <p:sp>
        <p:nvSpPr>
          <p:cNvPr id="3" name="Flowchart: Alternate Process 2">
            <a:extLst>
              <a:ext uri="{FF2B5EF4-FFF2-40B4-BE49-F238E27FC236}">
                <a16:creationId xmlns:a16="http://schemas.microsoft.com/office/drawing/2014/main" id="{E164665A-ED22-DB59-25F8-86922C95694F}"/>
              </a:ext>
            </a:extLst>
          </p:cNvPr>
          <p:cNvSpPr/>
          <p:nvPr/>
        </p:nvSpPr>
        <p:spPr>
          <a:xfrm>
            <a:off x="227400" y="899450"/>
            <a:ext cx="2662250" cy="3266724"/>
          </a:xfrm>
          <a:prstGeom prst="flowChartAlternateProcess">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AU"/>
          </a:p>
        </p:txBody>
      </p:sp>
      <p:sp>
        <p:nvSpPr>
          <p:cNvPr id="4" name="Flowchart: Alternate Process 3">
            <a:extLst>
              <a:ext uri="{FF2B5EF4-FFF2-40B4-BE49-F238E27FC236}">
                <a16:creationId xmlns:a16="http://schemas.microsoft.com/office/drawing/2014/main" id="{5D23C204-A05F-65E2-974A-6BC94EC1F5F8}"/>
              </a:ext>
            </a:extLst>
          </p:cNvPr>
          <p:cNvSpPr/>
          <p:nvPr/>
        </p:nvSpPr>
        <p:spPr>
          <a:xfrm>
            <a:off x="3037256" y="880690"/>
            <a:ext cx="2662250" cy="3268736"/>
          </a:xfrm>
          <a:prstGeom prst="flowChartAlternateProcess">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AU"/>
          </a:p>
        </p:txBody>
      </p:sp>
      <p:sp>
        <p:nvSpPr>
          <p:cNvPr id="5" name="Flowchart: Alternate Process 4">
            <a:extLst>
              <a:ext uri="{FF2B5EF4-FFF2-40B4-BE49-F238E27FC236}">
                <a16:creationId xmlns:a16="http://schemas.microsoft.com/office/drawing/2014/main" id="{9B9621EC-85DC-51D0-EE37-6E4B514BD78F}"/>
              </a:ext>
            </a:extLst>
          </p:cNvPr>
          <p:cNvSpPr/>
          <p:nvPr/>
        </p:nvSpPr>
        <p:spPr>
          <a:xfrm>
            <a:off x="5847112" y="880690"/>
            <a:ext cx="2662250" cy="3285486"/>
          </a:xfrm>
          <a:prstGeom prst="flowChartAlternateProcess">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AU"/>
          </a:p>
        </p:txBody>
      </p:sp>
      <p:pic>
        <p:nvPicPr>
          <p:cNvPr id="7" name="Graphic 6" descr="Chat bubble with solid fill">
            <a:extLst>
              <a:ext uri="{FF2B5EF4-FFF2-40B4-BE49-F238E27FC236}">
                <a16:creationId xmlns:a16="http://schemas.microsoft.com/office/drawing/2014/main" id="{8A4CE7D8-3AD1-0548-DE0A-F06C43CA25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711" y="4244050"/>
            <a:ext cx="616944" cy="616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Esittely</a:t>
            </a:r>
            <a:endParaRPr dirty="0">
              <a:solidFill>
                <a:srgbClr val="0B5394"/>
              </a:solidFill>
            </a:endParaRPr>
          </a:p>
        </p:txBody>
      </p:sp>
      <p:sp>
        <p:nvSpPr>
          <p:cNvPr id="84" name="Google Shape;84;p15"/>
          <p:cNvSpPr txBox="1">
            <a:spLocks noGrp="1"/>
          </p:cNvSpPr>
          <p:nvPr>
            <p:ph type="body" idx="1"/>
          </p:nvPr>
        </p:nvSpPr>
        <p:spPr>
          <a:xfrm>
            <a:off x="2671175" y="1372200"/>
            <a:ext cx="6317700" cy="221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dirty="0">
              <a:solidFill>
                <a:srgbClr val="222222"/>
              </a:solidFill>
              <a:highlight>
                <a:srgbClr val="FFFFFF"/>
              </a:highlight>
            </a:endParaRPr>
          </a:p>
          <a:p>
            <a:pPr marL="0" lvl="0" indent="0" algn="l" rtl="0">
              <a:spcBef>
                <a:spcPts val="0"/>
              </a:spcBef>
              <a:spcAft>
                <a:spcPts val="0"/>
              </a:spcAft>
              <a:buNone/>
            </a:pPr>
            <a:r>
              <a:rPr lang="fi" sz="1400" dirty="0">
                <a:solidFill>
                  <a:srgbClr val="222222"/>
                </a:solidFill>
                <a:highlight>
                  <a:srgbClr val="FFFFFF"/>
                </a:highlight>
              </a:rPr>
              <a:t>KM, oppimismuotoilija </a:t>
            </a:r>
            <a:r>
              <a:rPr lang="fi" sz="1400" b="1" dirty="0">
                <a:solidFill>
                  <a:srgbClr val="222222"/>
                </a:solidFill>
                <a:highlight>
                  <a:srgbClr val="FFFFFF"/>
                </a:highlight>
              </a:rPr>
              <a:t>Kaisa Silvola</a:t>
            </a:r>
            <a:endParaRPr sz="1400" b="1" dirty="0">
              <a:solidFill>
                <a:srgbClr val="222222"/>
              </a:solidFill>
              <a:highlight>
                <a:srgbClr val="FFFFFF"/>
              </a:highlight>
            </a:endParaRPr>
          </a:p>
          <a:p>
            <a:pPr marL="0" lvl="0" indent="0" algn="l" rtl="0">
              <a:spcBef>
                <a:spcPts val="0"/>
              </a:spcBef>
              <a:spcAft>
                <a:spcPts val="0"/>
              </a:spcAft>
              <a:buNone/>
            </a:pPr>
            <a:r>
              <a:rPr lang="fi" sz="1400" dirty="0">
                <a:solidFill>
                  <a:srgbClr val="222222"/>
                </a:solidFill>
                <a:highlight>
                  <a:srgbClr val="FFFFFF"/>
                </a:highlight>
              </a:rPr>
              <a:t>Sunshine Coast, QLD 2005-</a:t>
            </a:r>
            <a:endParaRPr sz="1400" dirty="0">
              <a:solidFill>
                <a:srgbClr val="222222"/>
              </a:solidFill>
              <a:highlight>
                <a:srgbClr val="FFFFFF"/>
              </a:highlight>
            </a:endParaRPr>
          </a:p>
          <a:p>
            <a:pPr marL="0" lvl="0" indent="0" algn="l" rtl="0">
              <a:spcBef>
                <a:spcPts val="0"/>
              </a:spcBef>
              <a:spcAft>
                <a:spcPts val="0"/>
              </a:spcAft>
              <a:buNone/>
            </a:pPr>
            <a:r>
              <a:rPr lang="fi" sz="1400" dirty="0">
                <a:solidFill>
                  <a:srgbClr val="222222"/>
                </a:solidFill>
                <a:highlight>
                  <a:srgbClr val="FFFFFF"/>
                </a:highlight>
              </a:rPr>
              <a:t>Brisbanen/ Sunshine Coastin Suomi-koulu</a:t>
            </a:r>
            <a:endParaRPr sz="1400" dirty="0">
              <a:solidFill>
                <a:srgbClr val="222222"/>
              </a:solidFill>
              <a:highlight>
                <a:srgbClr val="FFFFFF"/>
              </a:highlight>
            </a:endParaRPr>
          </a:p>
          <a:p>
            <a:pPr marL="0" lvl="0" indent="0" algn="l" rtl="0">
              <a:spcBef>
                <a:spcPts val="0"/>
              </a:spcBef>
              <a:spcAft>
                <a:spcPts val="0"/>
              </a:spcAft>
              <a:buNone/>
            </a:pPr>
            <a:r>
              <a:rPr lang="fi" sz="1400" dirty="0">
                <a:solidFill>
                  <a:srgbClr val="222222"/>
                </a:solidFill>
                <a:highlight>
                  <a:srgbClr val="FFFFFF"/>
                </a:highlight>
              </a:rPr>
              <a:t>(perustajajäsen-opettaja-pj-johtokunnan jäsen 2015 alkaen)</a:t>
            </a:r>
            <a:endParaRPr sz="1400" dirty="0">
              <a:solidFill>
                <a:srgbClr val="222222"/>
              </a:solidFill>
              <a:highlight>
                <a:srgbClr val="FFFFFF"/>
              </a:highlight>
            </a:endParaRPr>
          </a:p>
          <a:p>
            <a:pPr marL="0" lvl="0" indent="0" algn="l" rtl="0">
              <a:spcBef>
                <a:spcPts val="0"/>
              </a:spcBef>
              <a:spcAft>
                <a:spcPts val="0"/>
              </a:spcAft>
              <a:buNone/>
            </a:pPr>
            <a:r>
              <a:rPr lang="fi" sz="1400" dirty="0">
                <a:solidFill>
                  <a:srgbClr val="222222"/>
                </a:solidFill>
                <a:highlight>
                  <a:srgbClr val="FFFFFF"/>
                </a:highlight>
              </a:rPr>
              <a:t>Australian Suomi-kouluverkoston perustajaj</a:t>
            </a:r>
            <a:r>
              <a:rPr lang="fi-FI" sz="1400" dirty="0">
                <a:solidFill>
                  <a:srgbClr val="222222"/>
                </a:solidFill>
                <a:highlight>
                  <a:srgbClr val="FFFFFF"/>
                </a:highlight>
              </a:rPr>
              <a:t>äsen</a:t>
            </a:r>
            <a:r>
              <a:rPr lang="fi" sz="1400" dirty="0">
                <a:solidFill>
                  <a:srgbClr val="222222"/>
                </a:solidFill>
                <a:highlight>
                  <a:srgbClr val="FFFFFF"/>
                </a:highlight>
              </a:rPr>
              <a:t> 2017 alkaen</a:t>
            </a:r>
            <a:endParaRPr sz="1400" dirty="0">
              <a:solidFill>
                <a:srgbClr val="222222"/>
              </a:solidFill>
              <a:highlight>
                <a:srgbClr val="FFFFFF"/>
              </a:highlight>
            </a:endParaRPr>
          </a:p>
          <a:p>
            <a:pPr marL="0" lvl="0" indent="0" algn="l" rtl="0">
              <a:spcBef>
                <a:spcPts val="0"/>
              </a:spcBef>
              <a:spcAft>
                <a:spcPts val="0"/>
              </a:spcAft>
              <a:buNone/>
            </a:pPr>
            <a:r>
              <a:rPr lang="fi" sz="1400" dirty="0">
                <a:solidFill>
                  <a:srgbClr val="222222"/>
                </a:solidFill>
                <a:highlight>
                  <a:srgbClr val="FFFFFF"/>
                </a:highlight>
              </a:rPr>
              <a:t>Etäkoulu Kulkurin suomen kielen ja kirjallisuuden opettaja 2007-2022</a:t>
            </a:r>
            <a:endParaRPr sz="1400" dirty="0">
              <a:solidFill>
                <a:srgbClr val="222222"/>
              </a:solidFill>
              <a:highlight>
                <a:srgbClr val="FFFFFF"/>
              </a:highlight>
            </a:endParaRPr>
          </a:p>
          <a:p>
            <a:pPr marL="0" lvl="0" indent="0" algn="l" rtl="0">
              <a:spcBef>
                <a:spcPts val="0"/>
              </a:spcBef>
              <a:spcAft>
                <a:spcPts val="0"/>
              </a:spcAft>
              <a:buNone/>
            </a:pPr>
            <a:r>
              <a:rPr lang="fi" sz="1400" dirty="0">
                <a:solidFill>
                  <a:srgbClr val="222222"/>
                </a:solidFill>
                <a:highlight>
                  <a:srgbClr val="FFFFFF"/>
                </a:highlight>
              </a:rPr>
              <a:t>Ammatillisen ja yliopistokoulutuksen oppimismuotoilija 2022 alkaen</a:t>
            </a: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91440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85" name="Google Shape;85;p15"/>
          <p:cNvSpPr txBox="1"/>
          <p:nvPr/>
        </p:nvSpPr>
        <p:spPr>
          <a:xfrm>
            <a:off x="6313388" y="4637700"/>
            <a:ext cx="2830612"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86" name="Google Shape;86;p15"/>
          <p:cNvPicPr preferRelativeResize="0"/>
          <p:nvPr/>
        </p:nvPicPr>
        <p:blipFill>
          <a:blip r:embed="rId3">
            <a:alphaModFix/>
          </a:blip>
          <a:stretch>
            <a:fillRect/>
          </a:stretch>
        </p:blipFill>
        <p:spPr>
          <a:xfrm>
            <a:off x="7536788" y="3424474"/>
            <a:ext cx="1452087" cy="1220375"/>
          </a:xfrm>
          <a:prstGeom prst="rect">
            <a:avLst/>
          </a:prstGeom>
          <a:noFill/>
          <a:ln>
            <a:noFill/>
          </a:ln>
        </p:spPr>
      </p:pic>
      <p:pic>
        <p:nvPicPr>
          <p:cNvPr id="87" name="Google Shape;87;p15"/>
          <p:cNvPicPr preferRelativeResize="0"/>
          <p:nvPr/>
        </p:nvPicPr>
        <p:blipFill>
          <a:blip r:embed="rId4">
            <a:alphaModFix/>
          </a:blip>
          <a:stretch>
            <a:fillRect/>
          </a:stretch>
        </p:blipFill>
        <p:spPr>
          <a:xfrm>
            <a:off x="311700" y="1464550"/>
            <a:ext cx="2288950" cy="2214400"/>
          </a:xfrm>
          <a:prstGeom prst="rect">
            <a:avLst/>
          </a:prstGeom>
          <a:noFill/>
          <a:ln>
            <a:noFill/>
          </a:ln>
        </p:spPr>
      </p:pic>
      <p:sp>
        <p:nvSpPr>
          <p:cNvPr id="88" name="Google Shape;88;p15"/>
          <p:cNvSpPr txBox="1"/>
          <p:nvPr/>
        </p:nvSpPr>
        <p:spPr>
          <a:xfrm>
            <a:off x="384250" y="3677425"/>
            <a:ext cx="7263600" cy="8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500" i="1" dirty="0">
                <a:solidFill>
                  <a:srgbClr val="073763"/>
                </a:solidFill>
                <a:latin typeface="Open Sans"/>
                <a:ea typeface="Open Sans"/>
                <a:cs typeface="Open Sans"/>
                <a:sym typeface="Open Sans"/>
              </a:rPr>
              <a:t>Olen utelias tutkimaan ja kokeilemaan kehittyvän teknologian mahdollisuuksia elämän eri osa-alueilla, mukaan lukien Suomi-koulut, joissa töitä tehdään tärkeän asian eteen usein pienellä budjetilla, rajallisilla resursseilla ja vapaaehtoisvoimin.</a:t>
            </a:r>
            <a:endParaRPr sz="1500" i="1" dirty="0">
              <a:solidFill>
                <a:srgbClr val="073763"/>
              </a:solidFill>
              <a:latin typeface="Open Sans"/>
              <a:ea typeface="Open Sans"/>
              <a:cs typeface="Open Sans"/>
              <a:sym typeface="Open Sans"/>
            </a:endParaRPr>
          </a:p>
        </p:txBody>
      </p:sp>
      <p:sp>
        <p:nvSpPr>
          <p:cNvPr id="89" name="Google Shape;89;p15"/>
          <p:cNvSpPr txBox="1"/>
          <p:nvPr/>
        </p:nvSpPr>
        <p:spPr>
          <a:xfrm>
            <a:off x="928644" y="905233"/>
            <a:ext cx="7903656" cy="3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b="1" i="1" dirty="0">
                <a:solidFill>
                  <a:schemeClr val="bg2">
                    <a:lumMod val="50000"/>
                  </a:schemeClr>
                </a:solidFill>
                <a:latin typeface="Open Sans"/>
                <a:ea typeface="Open Sans"/>
                <a:cs typeface="Open Sans"/>
                <a:sym typeface="Open Sans"/>
              </a:rPr>
              <a:t>Esittele itsesi chatissa:</a:t>
            </a:r>
            <a:r>
              <a:rPr lang="fi" i="1" dirty="0">
                <a:solidFill>
                  <a:schemeClr val="bg2">
                    <a:lumMod val="50000"/>
                  </a:schemeClr>
                </a:solidFill>
                <a:latin typeface="Open Sans"/>
                <a:ea typeface="Open Sans"/>
                <a:cs typeface="Open Sans"/>
                <a:sym typeface="Open Sans"/>
              </a:rPr>
              <a:t> Nimesi, Suomi-koulusi nimi, ja miksi tekoäly Suomi-koulussa kiinnostaa.</a:t>
            </a:r>
            <a:endParaRPr i="1" dirty="0">
              <a:solidFill>
                <a:schemeClr val="bg2">
                  <a:lumMod val="50000"/>
                </a:schemeClr>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latin typeface="Open Sans"/>
              <a:ea typeface="Open Sans"/>
              <a:cs typeface="Open Sans"/>
              <a:sym typeface="Open Sans"/>
            </a:endParaRPr>
          </a:p>
        </p:txBody>
      </p:sp>
      <p:pic>
        <p:nvPicPr>
          <p:cNvPr id="2" name="Graphic 1" descr="Chat bubble with solid fill">
            <a:extLst>
              <a:ext uri="{FF2B5EF4-FFF2-40B4-BE49-F238E27FC236}">
                <a16:creationId xmlns:a16="http://schemas.microsoft.com/office/drawing/2014/main" id="{C54DD4E5-5379-B395-680B-439AB9C3E8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4250" y="847606"/>
            <a:ext cx="616944" cy="616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Tekoälyn mahdollisuudet</a:t>
            </a:r>
            <a:endParaRPr dirty="0">
              <a:solidFill>
                <a:srgbClr val="0B5394"/>
              </a:solidFill>
            </a:endParaRPr>
          </a:p>
        </p:txBody>
      </p:sp>
      <p:sp>
        <p:nvSpPr>
          <p:cNvPr id="204" name="Google Shape;204;p29"/>
          <p:cNvSpPr txBox="1">
            <a:spLocks noGrp="1"/>
          </p:cNvSpPr>
          <p:nvPr>
            <p:ph type="body" idx="1"/>
          </p:nvPr>
        </p:nvSpPr>
        <p:spPr>
          <a:xfrm>
            <a:off x="747483" y="980180"/>
            <a:ext cx="7486175" cy="1111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i="1" dirty="0">
                <a:solidFill>
                  <a:schemeClr val="bg2">
                    <a:lumMod val="50000"/>
                  </a:schemeClr>
                </a:solidFill>
                <a:highlight>
                  <a:srgbClr val="FFFFFF"/>
                </a:highlight>
              </a:rPr>
              <a:t>Mihin sinä tarvitsisit eniten (tekoälyn) apua Suomi-koulussa?</a:t>
            </a:r>
            <a:endParaRPr sz="1600" b="1" dirty="0">
              <a:solidFill>
                <a:srgbClr val="1155CC"/>
              </a:solidFill>
              <a:highlight>
                <a:srgbClr val="FFFFFF"/>
              </a:highlight>
            </a:endParaRPr>
          </a:p>
          <a:p>
            <a:pPr marL="0" lvl="0" indent="0" algn="l" rtl="0">
              <a:spcBef>
                <a:spcPts val="0"/>
              </a:spcBef>
              <a:spcAft>
                <a:spcPts val="0"/>
              </a:spcAft>
              <a:buNone/>
            </a:pPr>
            <a:endParaRPr sz="1600" b="1" dirty="0">
              <a:solidFill>
                <a:srgbClr val="1155CC"/>
              </a:solidFill>
              <a:highlight>
                <a:srgbClr val="FFFFFF"/>
              </a:highlight>
            </a:endParaRPr>
          </a:p>
          <a:p>
            <a:pPr marL="0" lvl="0" indent="0" algn="l" rtl="0">
              <a:spcBef>
                <a:spcPts val="0"/>
              </a:spcBef>
              <a:spcAft>
                <a:spcPts val="0"/>
              </a:spcAft>
              <a:buNone/>
            </a:pPr>
            <a:endParaRPr sz="1600" dirty="0">
              <a:solidFill>
                <a:srgbClr val="222222"/>
              </a:solidFill>
              <a:highlight>
                <a:srgbClr val="FFFFFF"/>
              </a:highlight>
            </a:endParaRPr>
          </a:p>
        </p:txBody>
      </p:sp>
      <p:sp>
        <p:nvSpPr>
          <p:cNvPr id="205" name="Google Shape;205;p29"/>
          <p:cNvSpPr txBox="1"/>
          <p:nvPr/>
        </p:nvSpPr>
        <p:spPr>
          <a:xfrm>
            <a:off x="6346439" y="4569150"/>
            <a:ext cx="2797561"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206" name="Google Shape;206;p29"/>
          <p:cNvPicPr preferRelativeResize="0"/>
          <p:nvPr/>
        </p:nvPicPr>
        <p:blipFill>
          <a:blip r:embed="rId3">
            <a:alphaModFix/>
          </a:blip>
          <a:stretch>
            <a:fillRect/>
          </a:stretch>
        </p:blipFill>
        <p:spPr>
          <a:xfrm>
            <a:off x="7713575" y="321450"/>
            <a:ext cx="1287175" cy="1081775"/>
          </a:xfrm>
          <a:prstGeom prst="rect">
            <a:avLst/>
          </a:prstGeom>
          <a:noFill/>
          <a:ln>
            <a:noFill/>
          </a:ln>
        </p:spPr>
      </p:pic>
      <p:pic>
        <p:nvPicPr>
          <p:cNvPr id="3" name="Picture 2" descr="A person holding books and a pen&#10;&#10;Description automatically generated">
            <a:extLst>
              <a:ext uri="{FF2B5EF4-FFF2-40B4-BE49-F238E27FC236}">
                <a16:creationId xmlns:a16="http://schemas.microsoft.com/office/drawing/2014/main" id="{D1F1837A-A4B0-ACFA-F981-79294399E572}"/>
              </a:ext>
            </a:extLst>
          </p:cNvPr>
          <p:cNvPicPr>
            <a:picLocks noChangeAspect="1"/>
          </p:cNvPicPr>
          <p:nvPr/>
        </p:nvPicPr>
        <p:blipFill>
          <a:blip r:embed="rId4"/>
          <a:srcRect r="38175"/>
          <a:stretch/>
        </p:blipFill>
        <p:spPr>
          <a:xfrm>
            <a:off x="2181340" y="1627430"/>
            <a:ext cx="3029179" cy="3263795"/>
          </a:xfrm>
          <a:prstGeom prst="rect">
            <a:avLst/>
          </a:prstGeom>
        </p:spPr>
      </p:pic>
      <p:pic>
        <p:nvPicPr>
          <p:cNvPr id="2" name="Graphic 1" descr="Chat bubble with solid fill">
            <a:extLst>
              <a:ext uri="{FF2B5EF4-FFF2-40B4-BE49-F238E27FC236}">
                <a16:creationId xmlns:a16="http://schemas.microsoft.com/office/drawing/2014/main" id="{4F14E17F-D101-617F-AA93-751B2C143A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400" y="959354"/>
            <a:ext cx="616944" cy="616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2274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Mikä tekoälyn käytössä epäilyttää tai huolestuttaa?</a:t>
            </a:r>
            <a:endParaRPr dirty="0">
              <a:solidFill>
                <a:srgbClr val="0B5394"/>
              </a:solidFill>
            </a:endParaRPr>
          </a:p>
        </p:txBody>
      </p:sp>
      <p:sp>
        <p:nvSpPr>
          <p:cNvPr id="212" name="Google Shape;212;p30"/>
          <p:cNvSpPr txBox="1">
            <a:spLocks noGrp="1"/>
          </p:cNvSpPr>
          <p:nvPr>
            <p:ph type="body" idx="1"/>
          </p:nvPr>
        </p:nvSpPr>
        <p:spPr>
          <a:xfrm>
            <a:off x="227400" y="959675"/>
            <a:ext cx="8907300" cy="3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600" b="1" i="1" dirty="0">
                <a:solidFill>
                  <a:schemeClr val="bg2">
                    <a:lumMod val="50000"/>
                  </a:schemeClr>
                </a:solidFill>
                <a:highlight>
                  <a:srgbClr val="FFFFFF"/>
                </a:highlight>
              </a:rPr>
              <a:t>           Millaisia huolia tai epäilyjä tekoälyn käyttö herättää?</a:t>
            </a:r>
            <a:endParaRPr sz="1600" b="1" i="1" dirty="0">
              <a:solidFill>
                <a:schemeClr val="bg2">
                  <a:lumMod val="50000"/>
                </a:schemeClr>
              </a:solidFill>
              <a:highlight>
                <a:srgbClr val="FFFFFF"/>
              </a:highlight>
            </a:endParaRPr>
          </a:p>
          <a:p>
            <a:pPr marL="0" lvl="0" indent="0" algn="l" rtl="0">
              <a:spcBef>
                <a:spcPts val="0"/>
              </a:spcBef>
              <a:spcAft>
                <a:spcPts val="0"/>
              </a:spcAft>
              <a:buNone/>
            </a:pPr>
            <a:endParaRPr sz="1600" b="1" i="1" dirty="0">
              <a:solidFill>
                <a:schemeClr val="bg2">
                  <a:lumMod val="50000"/>
                </a:schemeClr>
              </a:solidFill>
              <a:highlight>
                <a:srgbClr val="FFFFFF"/>
              </a:highlight>
            </a:endParaRPr>
          </a:p>
          <a:p>
            <a:pPr marL="0" lvl="0" indent="0" algn="l" rtl="0">
              <a:spcBef>
                <a:spcPts val="0"/>
              </a:spcBef>
              <a:spcAft>
                <a:spcPts val="0"/>
              </a:spcAft>
              <a:buNone/>
            </a:pPr>
            <a:endParaRPr sz="1600" dirty="0">
              <a:solidFill>
                <a:srgbClr val="222222"/>
              </a:solidFill>
              <a:highlight>
                <a:srgbClr val="FFFFFF"/>
              </a:highlight>
            </a:endParaRPr>
          </a:p>
        </p:txBody>
      </p:sp>
      <p:sp>
        <p:nvSpPr>
          <p:cNvPr id="213" name="Google Shape;213;p30"/>
          <p:cNvSpPr txBox="1"/>
          <p:nvPr/>
        </p:nvSpPr>
        <p:spPr>
          <a:xfrm>
            <a:off x="6335422" y="4608150"/>
            <a:ext cx="280857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214" name="Google Shape;214;p30"/>
          <p:cNvPicPr preferRelativeResize="0"/>
          <p:nvPr/>
        </p:nvPicPr>
        <p:blipFill>
          <a:blip r:embed="rId3">
            <a:alphaModFix/>
          </a:blip>
          <a:stretch>
            <a:fillRect/>
          </a:stretch>
        </p:blipFill>
        <p:spPr>
          <a:xfrm>
            <a:off x="7700175" y="3495700"/>
            <a:ext cx="1287175" cy="1081775"/>
          </a:xfrm>
          <a:prstGeom prst="rect">
            <a:avLst/>
          </a:prstGeom>
          <a:noFill/>
          <a:ln>
            <a:noFill/>
          </a:ln>
        </p:spPr>
      </p:pic>
      <p:pic>
        <p:nvPicPr>
          <p:cNvPr id="5" name="Picture 4" descr="A person with her arms crossed&#10;&#10;Description automatically generated">
            <a:extLst>
              <a:ext uri="{FF2B5EF4-FFF2-40B4-BE49-F238E27FC236}">
                <a16:creationId xmlns:a16="http://schemas.microsoft.com/office/drawing/2014/main" id="{FC0ACDF7-84CA-6A07-45EF-591CA6F3A58C}"/>
              </a:ext>
            </a:extLst>
          </p:cNvPr>
          <p:cNvPicPr>
            <a:picLocks noChangeAspect="1"/>
          </p:cNvPicPr>
          <p:nvPr/>
        </p:nvPicPr>
        <p:blipFill>
          <a:blip r:embed="rId4"/>
          <a:srcRect l="23072" r="27952"/>
          <a:stretch/>
        </p:blipFill>
        <p:spPr>
          <a:xfrm>
            <a:off x="2521991" y="1348491"/>
            <a:ext cx="2600598" cy="3542734"/>
          </a:xfrm>
          <a:prstGeom prst="rect">
            <a:avLst/>
          </a:prstGeom>
        </p:spPr>
      </p:pic>
      <p:pic>
        <p:nvPicPr>
          <p:cNvPr id="2" name="Graphic 1" descr="Chat bubble with solid fill">
            <a:extLst>
              <a:ext uri="{FF2B5EF4-FFF2-40B4-BE49-F238E27FC236}">
                <a16:creationId xmlns:a16="http://schemas.microsoft.com/office/drawing/2014/main" id="{BE3CDE0F-33EE-B2DA-F594-B1DD7B3EEE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400" y="899325"/>
            <a:ext cx="616944" cy="616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227400" y="252275"/>
            <a:ext cx="4069178"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Yhteenveto ja keskustelu</a:t>
            </a:r>
            <a:endParaRPr dirty="0">
              <a:solidFill>
                <a:srgbClr val="0B5394"/>
              </a:solidFill>
            </a:endParaRPr>
          </a:p>
        </p:txBody>
      </p:sp>
      <p:sp>
        <p:nvSpPr>
          <p:cNvPr id="220" name="Google Shape;220;p31"/>
          <p:cNvSpPr txBox="1">
            <a:spLocks noGrp="1"/>
          </p:cNvSpPr>
          <p:nvPr>
            <p:ph type="body" idx="1"/>
          </p:nvPr>
        </p:nvSpPr>
        <p:spPr>
          <a:xfrm>
            <a:off x="227400" y="1035393"/>
            <a:ext cx="4763241" cy="1031985"/>
          </a:xfrm>
          <a:prstGeom prst="rect">
            <a:avLst/>
          </a:prstGeom>
        </p:spPr>
        <p:txBody>
          <a:bodyPr spcFirstLastPara="1" wrap="square" lIns="91425" tIns="91425" rIns="91425" bIns="91425" anchor="t" anchorCtr="0">
            <a:noAutofit/>
          </a:bodyPr>
          <a:lstStyle/>
          <a:p>
            <a:pPr marL="285750" indent="-285750"/>
            <a:r>
              <a:rPr lang="fi" sz="1600" dirty="0">
                <a:solidFill>
                  <a:srgbClr val="002060"/>
                </a:solidFill>
                <a:highlight>
                  <a:srgbClr val="FFFFFF"/>
                </a:highlight>
              </a:rPr>
              <a:t>Tekoälyn muistisäännöt</a:t>
            </a:r>
            <a:endParaRPr sz="1600" dirty="0">
              <a:solidFill>
                <a:srgbClr val="002060"/>
              </a:solidFill>
              <a:highlight>
                <a:srgbClr val="FFFFFF"/>
              </a:highlight>
            </a:endParaRPr>
          </a:p>
          <a:p>
            <a:pPr marL="285750" indent="-285750"/>
            <a:r>
              <a:rPr lang="fi" sz="1600" dirty="0">
                <a:solidFill>
                  <a:srgbClr val="002060"/>
                </a:solidFill>
                <a:highlight>
                  <a:srgbClr val="FFFFFF"/>
                </a:highlight>
              </a:rPr>
              <a:t>Vastuullinen ja eettinen käyttö</a:t>
            </a:r>
            <a:endParaRPr sz="1600" dirty="0">
              <a:solidFill>
                <a:srgbClr val="002060"/>
              </a:solidFill>
              <a:highlight>
                <a:srgbClr val="FFFFFF"/>
              </a:highlight>
            </a:endParaRPr>
          </a:p>
          <a:p>
            <a:pPr marL="285750" indent="-285750"/>
            <a:r>
              <a:rPr lang="fi" sz="1600" dirty="0">
                <a:solidFill>
                  <a:srgbClr val="002060"/>
                </a:solidFill>
                <a:highlight>
                  <a:srgbClr val="FFFFFF"/>
                </a:highlight>
              </a:rPr>
              <a:t>Hyvä renki, huono isäntä.</a:t>
            </a:r>
          </a:p>
          <a:p>
            <a:pPr marL="0" indent="0">
              <a:buNone/>
            </a:pPr>
            <a:endParaRPr sz="1600" b="1" dirty="0">
              <a:solidFill>
                <a:srgbClr val="1155CC"/>
              </a:solidFill>
              <a:highlight>
                <a:srgbClr val="FFFFFF"/>
              </a:highlight>
            </a:endParaRPr>
          </a:p>
          <a:p>
            <a:pPr marL="0" lvl="0" indent="0" algn="l" rtl="0">
              <a:spcBef>
                <a:spcPts val="0"/>
              </a:spcBef>
              <a:spcAft>
                <a:spcPts val="0"/>
              </a:spcAft>
              <a:buNone/>
            </a:pPr>
            <a:endParaRPr lang="en-AU" sz="1600" dirty="0">
              <a:solidFill>
                <a:srgbClr val="222222"/>
              </a:solidFill>
              <a:highlight>
                <a:srgbClr val="FFFFFF"/>
              </a:highlight>
            </a:endParaRPr>
          </a:p>
        </p:txBody>
      </p:sp>
      <p:sp>
        <p:nvSpPr>
          <p:cNvPr id="221" name="Google Shape;221;p31"/>
          <p:cNvSpPr txBox="1"/>
          <p:nvPr/>
        </p:nvSpPr>
        <p:spPr>
          <a:xfrm>
            <a:off x="1323145" y="4638325"/>
            <a:ext cx="280857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2" name="Google Shape;96;p16">
            <a:extLst>
              <a:ext uri="{FF2B5EF4-FFF2-40B4-BE49-F238E27FC236}">
                <a16:creationId xmlns:a16="http://schemas.microsoft.com/office/drawing/2014/main" id="{6504E748-B4E1-2ED7-11D2-052228C73C4B}"/>
              </a:ext>
            </a:extLst>
          </p:cNvPr>
          <p:cNvPicPr preferRelativeResize="0"/>
          <p:nvPr/>
        </p:nvPicPr>
        <p:blipFill>
          <a:blip r:embed="rId3">
            <a:alphaModFix/>
          </a:blip>
          <a:stretch>
            <a:fillRect/>
          </a:stretch>
        </p:blipFill>
        <p:spPr>
          <a:xfrm>
            <a:off x="4224585" y="98386"/>
            <a:ext cx="4765974" cy="2438649"/>
          </a:xfrm>
          <a:prstGeom prst="rect">
            <a:avLst/>
          </a:prstGeom>
          <a:noFill/>
          <a:ln>
            <a:noFill/>
          </a:ln>
        </p:spPr>
      </p:pic>
      <p:pic>
        <p:nvPicPr>
          <p:cNvPr id="3" name="Graphic 2" descr="Chat bubble with solid fill">
            <a:extLst>
              <a:ext uri="{FF2B5EF4-FFF2-40B4-BE49-F238E27FC236}">
                <a16:creationId xmlns:a16="http://schemas.microsoft.com/office/drawing/2014/main" id="{AF8093F6-B4B4-1655-51F9-5DB0AB3973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400" y="2387441"/>
            <a:ext cx="616944" cy="616944"/>
          </a:xfrm>
          <a:prstGeom prst="rect">
            <a:avLst/>
          </a:prstGeom>
        </p:spPr>
      </p:pic>
      <p:sp>
        <p:nvSpPr>
          <p:cNvPr id="6" name="TextBox 5">
            <a:extLst>
              <a:ext uri="{FF2B5EF4-FFF2-40B4-BE49-F238E27FC236}">
                <a16:creationId xmlns:a16="http://schemas.microsoft.com/office/drawing/2014/main" id="{BFCAC9C4-BAF5-E014-C835-8F22D8708144}"/>
              </a:ext>
            </a:extLst>
          </p:cNvPr>
          <p:cNvSpPr txBox="1"/>
          <p:nvPr/>
        </p:nvSpPr>
        <p:spPr>
          <a:xfrm>
            <a:off x="760540" y="2418418"/>
            <a:ext cx="2615370" cy="1046440"/>
          </a:xfrm>
          <a:prstGeom prst="rect">
            <a:avLst/>
          </a:prstGeom>
          <a:noFill/>
        </p:spPr>
        <p:txBody>
          <a:bodyPr wrap="square" rtlCol="0">
            <a:spAutoFit/>
          </a:bodyPr>
          <a:lstStyle/>
          <a:p>
            <a:r>
              <a:rPr lang="en-AU" sz="1600" b="1" i="1" dirty="0" err="1">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Mistä</a:t>
            </a:r>
            <a:r>
              <a:rPr lang="en-AU" sz="1600" b="1" i="1" dirty="0">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AU" sz="1600" b="1" i="1" dirty="0" err="1">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aiheesta</a:t>
            </a:r>
            <a:r>
              <a:rPr lang="en-AU" sz="1600" b="1" i="1" dirty="0">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AU" sz="1600" b="1" i="1" dirty="0" err="1">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haluaisit</a:t>
            </a:r>
            <a:r>
              <a:rPr lang="en-AU" sz="1600" b="1" i="1" dirty="0">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p>
          <a:p>
            <a:r>
              <a:rPr lang="en-AU" sz="1600" b="1" i="1" dirty="0" err="1">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lisäkoulutusta</a:t>
            </a:r>
            <a:r>
              <a:rPr lang="en-AU" sz="1600" b="1" i="1" dirty="0">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AU" sz="1600" b="1" i="1" dirty="0" err="1">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tekoälyyn</a:t>
            </a:r>
            <a:r>
              <a:rPr lang="en-AU" sz="1600" b="1" i="1" dirty="0">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AU" sz="1600" b="1" i="1" dirty="0" err="1">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liittyen</a:t>
            </a:r>
            <a:r>
              <a:rPr lang="en-AU" sz="1600" b="1" i="1" dirty="0">
                <a:solidFill>
                  <a:schemeClr val="bg2">
                    <a:lumMod val="5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t>
            </a:r>
          </a:p>
          <a:p>
            <a:endParaRPr lang="en-AU" dirty="0"/>
          </a:p>
        </p:txBody>
      </p:sp>
      <p:pic>
        <p:nvPicPr>
          <p:cNvPr id="7" name="Google Shape;222;p31">
            <a:extLst>
              <a:ext uri="{FF2B5EF4-FFF2-40B4-BE49-F238E27FC236}">
                <a16:creationId xmlns:a16="http://schemas.microsoft.com/office/drawing/2014/main" id="{053E7999-E7DA-695E-3EF4-21FDA1FB1F32}"/>
              </a:ext>
            </a:extLst>
          </p:cNvPr>
          <p:cNvPicPr preferRelativeResize="0"/>
          <p:nvPr/>
        </p:nvPicPr>
        <p:blipFill>
          <a:blip r:embed="rId6">
            <a:alphaModFix/>
          </a:blip>
          <a:stretch>
            <a:fillRect/>
          </a:stretch>
        </p:blipFill>
        <p:spPr>
          <a:xfrm>
            <a:off x="116952" y="3898814"/>
            <a:ext cx="1287175" cy="1081775"/>
          </a:xfrm>
          <a:prstGeom prst="rect">
            <a:avLst/>
          </a:prstGeom>
          <a:noFill/>
          <a:ln>
            <a:noFill/>
          </a:ln>
        </p:spPr>
      </p:pic>
      <p:sp>
        <p:nvSpPr>
          <p:cNvPr id="8" name="Flowchart: Alternate Process 7">
            <a:extLst>
              <a:ext uri="{FF2B5EF4-FFF2-40B4-BE49-F238E27FC236}">
                <a16:creationId xmlns:a16="http://schemas.microsoft.com/office/drawing/2014/main" id="{51C0FAE1-12DD-8632-2267-0C8F94AF71F0}"/>
              </a:ext>
            </a:extLst>
          </p:cNvPr>
          <p:cNvSpPr/>
          <p:nvPr/>
        </p:nvSpPr>
        <p:spPr>
          <a:xfrm>
            <a:off x="160053" y="959675"/>
            <a:ext cx="3531392" cy="2619818"/>
          </a:xfrm>
          <a:prstGeom prst="flowChartAlternateProcess">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AU"/>
          </a:p>
        </p:txBody>
      </p:sp>
      <p:pic>
        <p:nvPicPr>
          <p:cNvPr id="11" name="Picture 10" descr="A yellow card with a yellow and blue text&#10;&#10;Description automatically generated">
            <a:extLst>
              <a:ext uri="{FF2B5EF4-FFF2-40B4-BE49-F238E27FC236}">
                <a16:creationId xmlns:a16="http://schemas.microsoft.com/office/drawing/2014/main" id="{E0999B59-FD0E-A821-1876-A2F67782A68F}"/>
              </a:ext>
            </a:extLst>
          </p:cNvPr>
          <p:cNvPicPr>
            <a:picLocks noChangeAspect="1"/>
          </p:cNvPicPr>
          <p:nvPr/>
        </p:nvPicPr>
        <p:blipFill>
          <a:blip r:embed="rId7"/>
          <a:stretch>
            <a:fillRect/>
          </a:stretch>
        </p:blipFill>
        <p:spPr>
          <a:xfrm>
            <a:off x="4572000" y="2601288"/>
            <a:ext cx="4318612" cy="24292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3117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Kiitos ja tapaamisiin kev</a:t>
            </a:r>
            <a:r>
              <a:rPr lang="fi-FI" dirty="0">
                <a:solidFill>
                  <a:srgbClr val="0B5394"/>
                </a:solidFill>
              </a:rPr>
              <a:t>äällä</a:t>
            </a:r>
            <a:r>
              <a:rPr lang="fi" dirty="0">
                <a:solidFill>
                  <a:srgbClr val="0B5394"/>
                </a:solidFill>
              </a:rPr>
              <a:t> 2025</a:t>
            </a:r>
            <a:endParaRPr dirty="0">
              <a:solidFill>
                <a:srgbClr val="0B5394"/>
              </a:solidFill>
            </a:endParaRPr>
          </a:p>
        </p:txBody>
      </p:sp>
      <p:sp>
        <p:nvSpPr>
          <p:cNvPr id="236" name="Google Shape;236;p33"/>
          <p:cNvSpPr txBox="1">
            <a:spLocks noGrp="1"/>
          </p:cNvSpPr>
          <p:nvPr>
            <p:ph type="body" idx="1"/>
          </p:nvPr>
        </p:nvSpPr>
        <p:spPr>
          <a:xfrm>
            <a:off x="447925" y="1041500"/>
            <a:ext cx="8223900" cy="2663700"/>
          </a:xfrm>
          <a:prstGeom prst="rect">
            <a:avLst/>
          </a:prstGeom>
        </p:spPr>
        <p:txBody>
          <a:bodyPr spcFirstLastPara="1" wrap="square" lIns="91425" tIns="91425" rIns="91425" bIns="91425" anchor="t" anchorCtr="0">
            <a:noAutofit/>
          </a:bodyPr>
          <a:lstStyle/>
          <a:p>
            <a:pPr marL="0" indent="0">
              <a:buNone/>
            </a:pPr>
            <a:r>
              <a:rPr lang="en-AU" sz="1400" b="1" dirty="0">
                <a:solidFill>
                  <a:srgbClr val="222222"/>
                </a:solidFill>
                <a:highlight>
                  <a:srgbClr val="FFFFFF"/>
                </a:highlight>
              </a:rPr>
              <a:t>Kiitos </a:t>
            </a:r>
            <a:r>
              <a:rPr lang="en-AU" sz="1400" b="1" dirty="0" err="1">
                <a:solidFill>
                  <a:srgbClr val="222222"/>
                </a:solidFill>
                <a:highlight>
                  <a:srgbClr val="FFFFFF"/>
                </a:highlight>
              </a:rPr>
              <a:t>osallistumisestasi</a:t>
            </a:r>
            <a:r>
              <a:rPr lang="en-AU" sz="1400" b="1" dirty="0">
                <a:solidFill>
                  <a:srgbClr val="222222"/>
                </a:solidFill>
                <a:highlight>
                  <a:srgbClr val="FFFFFF"/>
                </a:highlight>
              </a:rPr>
              <a:t> </a:t>
            </a:r>
            <a:r>
              <a:rPr lang="en-AU" sz="1400" b="1" dirty="0" err="1">
                <a:solidFill>
                  <a:srgbClr val="222222"/>
                </a:solidFill>
                <a:highlight>
                  <a:srgbClr val="FFFFFF"/>
                </a:highlight>
              </a:rPr>
              <a:t>tänään</a:t>
            </a:r>
            <a:r>
              <a:rPr lang="en-AU" sz="1400" b="1" dirty="0">
                <a:solidFill>
                  <a:srgbClr val="222222"/>
                </a:solidFill>
                <a:highlight>
                  <a:srgbClr val="FFFFFF"/>
                </a:highlight>
              </a:rPr>
              <a:t>! </a:t>
            </a:r>
            <a:r>
              <a:rPr lang="en-AU" sz="1400" b="1" dirty="0" err="1">
                <a:solidFill>
                  <a:srgbClr val="222222"/>
                </a:solidFill>
                <a:highlight>
                  <a:srgbClr val="FFFFFF"/>
                </a:highlight>
              </a:rPr>
              <a:t>Liity</a:t>
            </a:r>
            <a:r>
              <a:rPr lang="en-AU" sz="1400" b="1" dirty="0">
                <a:solidFill>
                  <a:srgbClr val="222222"/>
                </a:solidFill>
                <a:highlight>
                  <a:srgbClr val="FFFFFF"/>
                </a:highlight>
              </a:rPr>
              <a:t> FB-</a:t>
            </a:r>
            <a:r>
              <a:rPr lang="en-AU" sz="1400" b="1" dirty="0" err="1">
                <a:solidFill>
                  <a:srgbClr val="222222"/>
                </a:solidFill>
                <a:highlight>
                  <a:srgbClr val="FFFFFF"/>
                </a:highlight>
              </a:rPr>
              <a:t>ryhmään</a:t>
            </a:r>
            <a:r>
              <a:rPr lang="en-AU" sz="1400" b="1" dirty="0">
                <a:solidFill>
                  <a:srgbClr val="222222"/>
                </a:solidFill>
                <a:highlight>
                  <a:srgbClr val="FFFFFF"/>
                </a:highlight>
              </a:rPr>
              <a:t> “Teko</a:t>
            </a:r>
            <a:r>
              <a:rPr lang="fi-FI" sz="1400" b="1" dirty="0">
                <a:solidFill>
                  <a:srgbClr val="222222"/>
                </a:solidFill>
                <a:highlight>
                  <a:srgbClr val="FFFFFF"/>
                </a:highlight>
              </a:rPr>
              <a:t>äly Suomi-koulussa</a:t>
            </a:r>
            <a:r>
              <a:rPr lang="en-AU" sz="1400" b="1" dirty="0">
                <a:solidFill>
                  <a:srgbClr val="222222"/>
                </a:solidFill>
                <a:highlight>
                  <a:srgbClr val="FFFFFF"/>
                </a:highlight>
              </a:rPr>
              <a:t>”.</a:t>
            </a:r>
          </a:p>
          <a:p>
            <a:pPr marL="0" lvl="0" indent="0" algn="l" rtl="0">
              <a:spcBef>
                <a:spcPts val="0"/>
              </a:spcBef>
              <a:spcAft>
                <a:spcPts val="0"/>
              </a:spcAft>
              <a:buNone/>
            </a:pPr>
            <a:endParaRPr lang="fi-FI" sz="1400" b="1" dirty="0">
              <a:solidFill>
                <a:srgbClr val="222222"/>
              </a:solidFill>
              <a:highlight>
                <a:srgbClr val="FFFFFF"/>
              </a:highlight>
            </a:endParaRPr>
          </a:p>
          <a:p>
            <a:pPr marL="0" lvl="0" indent="0" algn="l" rtl="0">
              <a:spcBef>
                <a:spcPts val="0"/>
              </a:spcBef>
              <a:spcAft>
                <a:spcPts val="0"/>
              </a:spcAft>
              <a:buNone/>
            </a:pPr>
            <a:endParaRPr lang="fi-FI" sz="1400" b="1" dirty="0">
              <a:solidFill>
                <a:srgbClr val="222222"/>
              </a:solidFill>
              <a:highlight>
                <a:srgbClr val="FFFFFF"/>
              </a:highlight>
            </a:endParaRPr>
          </a:p>
          <a:p>
            <a:pPr marL="0" lvl="0" indent="0" algn="l" rtl="0">
              <a:spcBef>
                <a:spcPts val="0"/>
              </a:spcBef>
              <a:spcAft>
                <a:spcPts val="0"/>
              </a:spcAft>
              <a:buNone/>
            </a:pPr>
            <a:r>
              <a:rPr lang="fi-FI" sz="1400" b="1" dirty="0">
                <a:solidFill>
                  <a:srgbClr val="222222"/>
                </a:solidFill>
                <a:highlight>
                  <a:srgbClr val="FFFFFF"/>
                </a:highlight>
              </a:rPr>
              <a:t>Seuraavasta webinaarista keväällä 2025 lisätietoa myöhemmin.</a:t>
            </a:r>
            <a:endParaRPr sz="1400" b="1" dirty="0">
              <a:solidFill>
                <a:srgbClr val="222222"/>
              </a:solidFill>
              <a:highlight>
                <a:srgbClr val="FFFFFF"/>
              </a:highlight>
            </a:endParaRPr>
          </a:p>
          <a:p>
            <a:pPr marL="0" lvl="0" indent="0" algn="l" rtl="0">
              <a:spcBef>
                <a:spcPts val="0"/>
              </a:spcBef>
              <a:spcAft>
                <a:spcPts val="0"/>
              </a:spcAft>
              <a:buNone/>
            </a:pPr>
            <a:endParaRPr lang="fi-FI" sz="1400" b="1" dirty="0">
              <a:solidFill>
                <a:srgbClr val="222222"/>
              </a:solidFill>
              <a:highlight>
                <a:srgbClr val="FFFFFF"/>
              </a:highlight>
            </a:endParaRPr>
          </a:p>
          <a:p>
            <a:pPr marL="0" lvl="0" indent="0" algn="l" rtl="0">
              <a:spcBef>
                <a:spcPts val="0"/>
              </a:spcBef>
              <a:spcAft>
                <a:spcPts val="0"/>
              </a:spcAft>
              <a:buNone/>
            </a:pPr>
            <a:endParaRPr lang="en-AU" sz="1400" b="1" dirty="0">
              <a:solidFill>
                <a:srgbClr val="222222"/>
              </a:solidFill>
              <a:highlight>
                <a:srgbClr val="FFFFFF"/>
              </a:highlight>
            </a:endParaRPr>
          </a:p>
          <a:p>
            <a:pPr marL="0" lvl="0" indent="0" algn="l" rtl="0">
              <a:spcBef>
                <a:spcPts val="0"/>
              </a:spcBef>
              <a:spcAft>
                <a:spcPts val="0"/>
              </a:spcAft>
              <a:buNone/>
            </a:pPr>
            <a:r>
              <a:rPr lang="en-AU" sz="1400" b="1" dirty="0" err="1">
                <a:solidFill>
                  <a:srgbClr val="222222"/>
                </a:solidFill>
                <a:highlight>
                  <a:srgbClr val="FFFFFF"/>
                </a:highlight>
              </a:rPr>
              <a:t>Kiinnostavia</a:t>
            </a:r>
            <a:r>
              <a:rPr lang="en-AU" sz="1400" b="1" dirty="0">
                <a:solidFill>
                  <a:srgbClr val="222222"/>
                </a:solidFill>
                <a:highlight>
                  <a:srgbClr val="FFFFFF"/>
                </a:highlight>
              </a:rPr>
              <a:t> </a:t>
            </a:r>
            <a:r>
              <a:rPr lang="en-AU" sz="1400" b="1" dirty="0" err="1">
                <a:solidFill>
                  <a:srgbClr val="222222"/>
                </a:solidFill>
                <a:highlight>
                  <a:srgbClr val="FFFFFF"/>
                </a:highlight>
              </a:rPr>
              <a:t>löytöjä</a:t>
            </a:r>
            <a:r>
              <a:rPr lang="en-AU" sz="1400" b="1" dirty="0">
                <a:solidFill>
                  <a:srgbClr val="222222"/>
                </a:solidFill>
                <a:highlight>
                  <a:srgbClr val="FFFFFF"/>
                </a:highlight>
              </a:rPr>
              <a:t> </a:t>
            </a:r>
            <a:r>
              <a:rPr lang="en-AU" sz="1400" b="1" dirty="0" err="1">
                <a:solidFill>
                  <a:srgbClr val="222222"/>
                </a:solidFill>
                <a:highlight>
                  <a:srgbClr val="FFFFFF"/>
                </a:highlight>
              </a:rPr>
              <a:t>tekoälyn</a:t>
            </a:r>
            <a:r>
              <a:rPr lang="en-AU" sz="1400" b="1" dirty="0">
                <a:solidFill>
                  <a:srgbClr val="222222"/>
                </a:solidFill>
                <a:highlight>
                  <a:srgbClr val="FFFFFF"/>
                </a:highlight>
              </a:rPr>
              <a:t> </a:t>
            </a:r>
            <a:r>
              <a:rPr lang="en-AU" sz="1400" b="1" dirty="0" err="1">
                <a:solidFill>
                  <a:srgbClr val="222222"/>
                </a:solidFill>
                <a:highlight>
                  <a:srgbClr val="FFFFFF"/>
                </a:highlight>
              </a:rPr>
              <a:t>parissa</a:t>
            </a:r>
            <a:r>
              <a:rPr lang="en-AU" sz="1400" b="1" dirty="0">
                <a:solidFill>
                  <a:srgbClr val="222222"/>
                </a:solidFill>
                <a:highlight>
                  <a:srgbClr val="FFFFFF"/>
                </a:highlight>
              </a:rPr>
              <a:t>! </a:t>
            </a:r>
            <a:r>
              <a:rPr lang="en-AU" sz="1400" b="1" dirty="0" err="1">
                <a:solidFill>
                  <a:schemeClr val="accent3">
                    <a:lumMod val="75000"/>
                  </a:schemeClr>
                </a:solidFill>
                <a:highlight>
                  <a:srgbClr val="FFFFFF"/>
                </a:highlight>
              </a:rPr>
              <a:t>Tutki</a:t>
            </a:r>
            <a:r>
              <a:rPr lang="en-AU" sz="1400" b="1" dirty="0">
                <a:solidFill>
                  <a:schemeClr val="accent3">
                    <a:lumMod val="75000"/>
                  </a:schemeClr>
                </a:solidFill>
                <a:highlight>
                  <a:srgbClr val="FFFFFF"/>
                </a:highlight>
              </a:rPr>
              <a:t>, </a:t>
            </a:r>
            <a:r>
              <a:rPr lang="en-AU" sz="1400" b="1" dirty="0" err="1">
                <a:solidFill>
                  <a:schemeClr val="accent3">
                    <a:lumMod val="75000"/>
                  </a:schemeClr>
                </a:solidFill>
                <a:highlight>
                  <a:srgbClr val="FFFFFF"/>
                </a:highlight>
              </a:rPr>
              <a:t>keskustele</a:t>
            </a:r>
            <a:r>
              <a:rPr lang="en-AU" sz="1400" b="1" dirty="0">
                <a:solidFill>
                  <a:schemeClr val="accent3">
                    <a:lumMod val="75000"/>
                  </a:schemeClr>
                </a:solidFill>
                <a:highlight>
                  <a:srgbClr val="FFFFFF"/>
                </a:highlight>
              </a:rPr>
              <a:t> </a:t>
            </a:r>
            <a:r>
              <a:rPr lang="en-AU" sz="1400" b="1" dirty="0" err="1">
                <a:solidFill>
                  <a:schemeClr val="accent3">
                    <a:lumMod val="75000"/>
                  </a:schemeClr>
                </a:solidFill>
                <a:highlight>
                  <a:srgbClr val="FFFFFF"/>
                </a:highlight>
              </a:rPr>
              <a:t>ja</a:t>
            </a:r>
            <a:r>
              <a:rPr lang="en-AU" sz="1400" b="1" dirty="0">
                <a:solidFill>
                  <a:schemeClr val="accent3">
                    <a:lumMod val="75000"/>
                  </a:schemeClr>
                </a:solidFill>
                <a:highlight>
                  <a:srgbClr val="FFFFFF"/>
                </a:highlight>
              </a:rPr>
              <a:t> </a:t>
            </a:r>
            <a:r>
              <a:rPr lang="en-AU" sz="1400" b="1" dirty="0" err="1">
                <a:solidFill>
                  <a:schemeClr val="accent3">
                    <a:lumMod val="75000"/>
                  </a:schemeClr>
                </a:solidFill>
                <a:highlight>
                  <a:srgbClr val="FFFFFF"/>
                </a:highlight>
              </a:rPr>
              <a:t>kokeile</a:t>
            </a:r>
            <a:r>
              <a:rPr lang="en-AU" sz="1400" b="1" dirty="0">
                <a:solidFill>
                  <a:schemeClr val="accent3">
                    <a:lumMod val="75000"/>
                  </a:schemeClr>
                </a:solidFill>
                <a:highlight>
                  <a:srgbClr val="FFFFFF"/>
                </a:highlight>
              </a:rPr>
              <a:t>!</a:t>
            </a:r>
          </a:p>
          <a:p>
            <a:pPr marL="0" lvl="0" indent="0" algn="l" rtl="0">
              <a:spcBef>
                <a:spcPts val="0"/>
              </a:spcBef>
              <a:spcAft>
                <a:spcPts val="0"/>
              </a:spcAft>
              <a:buNone/>
            </a:pPr>
            <a:endParaRPr lang="en-AU" sz="1400" b="1" dirty="0">
              <a:solidFill>
                <a:schemeClr val="accent3">
                  <a:lumMod val="75000"/>
                </a:schemeClr>
              </a:solidFill>
              <a:highlight>
                <a:srgbClr val="FFFFFF"/>
              </a:highlight>
            </a:endParaRPr>
          </a:p>
          <a:p>
            <a:pPr marL="0" lvl="0" indent="0" algn="l" rtl="0">
              <a:spcBef>
                <a:spcPts val="0"/>
              </a:spcBef>
              <a:spcAft>
                <a:spcPts val="0"/>
              </a:spcAft>
              <a:buNone/>
            </a:pPr>
            <a:endParaRPr lang="en-AU" sz="1400" b="1" dirty="0">
              <a:solidFill>
                <a:schemeClr val="accent3">
                  <a:lumMod val="75000"/>
                </a:schemeClr>
              </a:solidFill>
              <a:highlight>
                <a:srgbClr val="FFFFFF"/>
              </a:highlight>
            </a:endParaRPr>
          </a:p>
          <a:p>
            <a:pPr marL="0" lvl="0" indent="0" algn="l" rtl="0">
              <a:spcBef>
                <a:spcPts val="0"/>
              </a:spcBef>
              <a:spcAft>
                <a:spcPts val="0"/>
              </a:spcAft>
              <a:buNone/>
            </a:pPr>
            <a:r>
              <a:rPr lang="en-AU" sz="1400" b="1" dirty="0" err="1">
                <a:solidFill>
                  <a:schemeClr val="accent3">
                    <a:lumMod val="75000"/>
                  </a:schemeClr>
                </a:solidFill>
                <a:highlight>
                  <a:srgbClr val="FFFFFF"/>
                </a:highlight>
              </a:rPr>
              <a:t>Yhteystiedot</a:t>
            </a:r>
            <a:r>
              <a:rPr lang="en-AU" sz="1400" b="1" dirty="0">
                <a:solidFill>
                  <a:schemeClr val="accent3">
                    <a:lumMod val="75000"/>
                  </a:schemeClr>
                </a:solidFill>
                <a:highlight>
                  <a:srgbClr val="FFFFFF"/>
                </a:highlight>
              </a:rPr>
              <a:t>: </a:t>
            </a:r>
            <a:r>
              <a:rPr lang="en-AU" sz="1400" dirty="0">
                <a:solidFill>
                  <a:schemeClr val="accent3">
                    <a:lumMod val="75000"/>
                  </a:schemeClr>
                </a:solidFill>
                <a:highlight>
                  <a:srgbClr val="FFFFFF"/>
                </a:highlight>
              </a:rPr>
              <a:t>Kaisa Silvola – aksilvola@gmail.com</a:t>
            </a:r>
          </a:p>
        </p:txBody>
      </p:sp>
      <p:sp>
        <p:nvSpPr>
          <p:cNvPr id="237" name="Google Shape;237;p33"/>
          <p:cNvSpPr txBox="1"/>
          <p:nvPr/>
        </p:nvSpPr>
        <p:spPr>
          <a:xfrm>
            <a:off x="6368472" y="4637700"/>
            <a:ext cx="277552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238" name="Google Shape;238;p33"/>
          <p:cNvPicPr preferRelativeResize="0"/>
          <p:nvPr/>
        </p:nvPicPr>
        <p:blipFill>
          <a:blip r:embed="rId3">
            <a:alphaModFix/>
          </a:blip>
          <a:stretch>
            <a:fillRect/>
          </a:stretch>
        </p:blipFill>
        <p:spPr>
          <a:xfrm>
            <a:off x="7536788" y="3424474"/>
            <a:ext cx="1452087" cy="1220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a:extLst>
            <a:ext uri="{FF2B5EF4-FFF2-40B4-BE49-F238E27FC236}">
              <a16:creationId xmlns:a16="http://schemas.microsoft.com/office/drawing/2014/main" id="{4EB9BEA4-BE7F-3054-2E66-6867278D090F}"/>
            </a:ext>
          </a:extLst>
        </p:cNvPr>
        <p:cNvGrpSpPr/>
        <p:nvPr/>
      </p:nvGrpSpPr>
      <p:grpSpPr>
        <a:xfrm>
          <a:off x="0" y="0"/>
          <a:ext cx="0" cy="0"/>
          <a:chOff x="0" y="0"/>
          <a:chExt cx="0" cy="0"/>
        </a:xfrm>
      </p:grpSpPr>
      <p:sp>
        <p:nvSpPr>
          <p:cNvPr id="73" name="Google Shape;73;p14">
            <a:extLst>
              <a:ext uri="{FF2B5EF4-FFF2-40B4-BE49-F238E27FC236}">
                <a16:creationId xmlns:a16="http://schemas.microsoft.com/office/drawing/2014/main" id="{5EFF93A4-A509-062A-A0DA-36ED0D1CE3FB}"/>
              </a:ext>
            </a:extLst>
          </p:cNvPr>
          <p:cNvSpPr txBox="1">
            <a:spLocks noGrp="1"/>
          </p:cNvSpPr>
          <p:nvPr>
            <p:ph type="title"/>
          </p:nvPr>
        </p:nvSpPr>
        <p:spPr>
          <a:xfrm>
            <a:off x="3117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Tavoitteet tänään</a:t>
            </a:r>
            <a:endParaRPr dirty="0">
              <a:solidFill>
                <a:srgbClr val="0B5394"/>
              </a:solidFill>
            </a:endParaRPr>
          </a:p>
        </p:txBody>
      </p:sp>
      <p:sp>
        <p:nvSpPr>
          <p:cNvPr id="74" name="Google Shape;74;p14">
            <a:extLst>
              <a:ext uri="{FF2B5EF4-FFF2-40B4-BE49-F238E27FC236}">
                <a16:creationId xmlns:a16="http://schemas.microsoft.com/office/drawing/2014/main" id="{A2B5DDEE-2072-734D-AA10-E44FF83DDE93}"/>
              </a:ext>
            </a:extLst>
          </p:cNvPr>
          <p:cNvSpPr txBox="1">
            <a:spLocks noGrp="1"/>
          </p:cNvSpPr>
          <p:nvPr>
            <p:ph type="body" idx="1"/>
          </p:nvPr>
        </p:nvSpPr>
        <p:spPr>
          <a:xfrm>
            <a:off x="380100" y="963375"/>
            <a:ext cx="8580600" cy="21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0"/>
              </a:spcBef>
              <a:spcAft>
                <a:spcPts val="0"/>
              </a:spcAft>
              <a:buNone/>
            </a:pPr>
            <a:endParaRPr sz="1500" dirty="0">
              <a:solidFill>
                <a:srgbClr val="222222"/>
              </a:solidFill>
              <a:highlight>
                <a:srgbClr val="FFFFFF"/>
              </a:highlight>
            </a:endParaRPr>
          </a:p>
          <a:p>
            <a:pPr marL="914400" lvl="0" indent="0" algn="l" rtl="0">
              <a:spcBef>
                <a:spcPts val="0"/>
              </a:spcBef>
              <a:spcAft>
                <a:spcPts val="0"/>
              </a:spcAft>
              <a:buNone/>
            </a:pPr>
            <a:endParaRPr dirty="0">
              <a:solidFill>
                <a:srgbClr val="222222"/>
              </a:solidFill>
              <a:highlight>
                <a:srgbClr val="FFFFFF"/>
              </a:highlight>
            </a:endParaRPr>
          </a:p>
          <a:p>
            <a:pPr marL="0" lvl="0" indent="0" algn="l" rtl="0">
              <a:spcBef>
                <a:spcPts val="0"/>
              </a:spcBef>
              <a:spcAft>
                <a:spcPts val="0"/>
              </a:spcAft>
              <a:buNone/>
            </a:pPr>
            <a:endParaRPr sz="1100" dirty="0">
              <a:solidFill>
                <a:srgbClr val="222222"/>
              </a:solidFill>
              <a:highlight>
                <a:srgbClr val="FFFFFF"/>
              </a:highlight>
            </a:endParaRPr>
          </a:p>
        </p:txBody>
      </p:sp>
      <p:sp>
        <p:nvSpPr>
          <p:cNvPr id="75" name="Google Shape;75;p14">
            <a:extLst>
              <a:ext uri="{FF2B5EF4-FFF2-40B4-BE49-F238E27FC236}">
                <a16:creationId xmlns:a16="http://schemas.microsoft.com/office/drawing/2014/main" id="{18998E1C-2B77-139A-E0D9-BEB1E98435F5}"/>
              </a:ext>
            </a:extLst>
          </p:cNvPr>
          <p:cNvSpPr txBox="1"/>
          <p:nvPr/>
        </p:nvSpPr>
        <p:spPr>
          <a:xfrm>
            <a:off x="6358015" y="4608304"/>
            <a:ext cx="2785985"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sp>
        <p:nvSpPr>
          <p:cNvPr id="76" name="Google Shape;76;p14">
            <a:extLst>
              <a:ext uri="{FF2B5EF4-FFF2-40B4-BE49-F238E27FC236}">
                <a16:creationId xmlns:a16="http://schemas.microsoft.com/office/drawing/2014/main" id="{8E32698A-6000-0EB4-C6A5-26CE4D2A552E}"/>
              </a:ext>
            </a:extLst>
          </p:cNvPr>
          <p:cNvSpPr txBox="1"/>
          <p:nvPr/>
        </p:nvSpPr>
        <p:spPr>
          <a:xfrm>
            <a:off x="322716" y="804232"/>
            <a:ext cx="8637983"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AU" sz="1800" dirty="0">
              <a:solidFill>
                <a:schemeClr val="dk2"/>
              </a:solidFill>
              <a:latin typeface="Open Sans"/>
              <a:ea typeface="Open Sans"/>
              <a:cs typeface="Open Sans"/>
              <a:sym typeface="Open Sans"/>
            </a:endParaRPr>
          </a:p>
          <a:p>
            <a:pPr marL="114300" lvl="0" algn="l" rtl="0">
              <a:spcBef>
                <a:spcPts val="0"/>
              </a:spcBef>
              <a:spcAft>
                <a:spcPts val="0"/>
              </a:spcAft>
              <a:buClr>
                <a:schemeClr val="dk2"/>
              </a:buClr>
              <a:buSzPts val="1800"/>
            </a:pPr>
            <a:r>
              <a:rPr lang="fi" sz="1800" b="1" dirty="0">
                <a:solidFill>
                  <a:schemeClr val="dk2"/>
                </a:solidFill>
                <a:latin typeface="Open Sans"/>
                <a:ea typeface="Open Sans"/>
                <a:cs typeface="Open Sans"/>
                <a:sym typeface="Open Sans"/>
              </a:rPr>
              <a:t>1. Ymmärtää</a:t>
            </a:r>
            <a:r>
              <a:rPr lang="fi" sz="1800" dirty="0">
                <a:solidFill>
                  <a:schemeClr val="dk2"/>
                </a:solidFill>
                <a:latin typeface="Open Sans"/>
                <a:ea typeface="Open Sans"/>
                <a:cs typeface="Open Sans"/>
                <a:sym typeface="Open Sans"/>
              </a:rPr>
              <a:t> mitä tekoäly on ja miten se toimii			(20 min)	</a:t>
            </a:r>
            <a:endParaRPr sz="1800" dirty="0">
              <a:solidFill>
                <a:schemeClr val="dk2"/>
              </a:solidFill>
              <a:latin typeface="Open Sans"/>
              <a:ea typeface="Open Sans"/>
              <a:cs typeface="Open Sans"/>
              <a:sym typeface="Open Sans"/>
            </a:endParaRPr>
          </a:p>
        </p:txBody>
      </p:sp>
      <p:pic>
        <p:nvPicPr>
          <p:cNvPr id="78" name="Google Shape;78;p14">
            <a:extLst>
              <a:ext uri="{FF2B5EF4-FFF2-40B4-BE49-F238E27FC236}">
                <a16:creationId xmlns:a16="http://schemas.microsoft.com/office/drawing/2014/main" id="{8727D986-832B-D7C4-A200-474B39DF681E}"/>
              </a:ext>
            </a:extLst>
          </p:cNvPr>
          <p:cNvPicPr preferRelativeResize="0"/>
          <p:nvPr/>
        </p:nvPicPr>
        <p:blipFill>
          <a:blip r:embed="rId3">
            <a:alphaModFix/>
          </a:blip>
          <a:stretch>
            <a:fillRect/>
          </a:stretch>
        </p:blipFill>
        <p:spPr>
          <a:xfrm>
            <a:off x="7536788" y="3424474"/>
            <a:ext cx="1452087" cy="1220375"/>
          </a:xfrm>
          <a:prstGeom prst="rect">
            <a:avLst/>
          </a:prstGeom>
          <a:noFill/>
          <a:ln>
            <a:noFill/>
          </a:ln>
        </p:spPr>
      </p:pic>
      <p:sp>
        <p:nvSpPr>
          <p:cNvPr id="3" name="TextBox 2">
            <a:extLst>
              <a:ext uri="{FF2B5EF4-FFF2-40B4-BE49-F238E27FC236}">
                <a16:creationId xmlns:a16="http://schemas.microsoft.com/office/drawing/2014/main" id="{635AC22F-5898-F827-A41E-86AC2FBB20AA}"/>
              </a:ext>
            </a:extLst>
          </p:cNvPr>
          <p:cNvSpPr txBox="1"/>
          <p:nvPr/>
        </p:nvSpPr>
        <p:spPr>
          <a:xfrm>
            <a:off x="322716" y="1648370"/>
            <a:ext cx="8666159" cy="369332"/>
          </a:xfrm>
          <a:prstGeom prst="rect">
            <a:avLst/>
          </a:prstGeom>
          <a:noFill/>
        </p:spPr>
        <p:txBody>
          <a:bodyPr wrap="square">
            <a:spAutoFit/>
          </a:bodyPr>
          <a:lstStyle/>
          <a:p>
            <a:pPr marL="114300">
              <a:buClr>
                <a:schemeClr val="dk2"/>
              </a:buClr>
              <a:buSzPts val="1800"/>
            </a:pPr>
            <a:r>
              <a:rPr lang="fi-FI" sz="1800" b="1" dirty="0">
                <a:solidFill>
                  <a:schemeClr val="dk2"/>
                </a:solidFill>
                <a:latin typeface="Open Sans"/>
                <a:ea typeface="Open Sans"/>
                <a:cs typeface="Open Sans"/>
                <a:sym typeface="Open Sans"/>
              </a:rPr>
              <a:t>2. Tunnistaa</a:t>
            </a:r>
            <a:r>
              <a:rPr lang="fi-FI" sz="1800" dirty="0">
                <a:solidFill>
                  <a:schemeClr val="dk2"/>
                </a:solidFill>
                <a:latin typeface="Open Sans"/>
                <a:ea typeface="Open Sans"/>
                <a:cs typeface="Open Sans"/>
                <a:sym typeface="Open Sans"/>
              </a:rPr>
              <a:t> miten tekoälyä voidaan hyödyntää Suomi-koulussa	(20 min)</a:t>
            </a:r>
          </a:p>
        </p:txBody>
      </p:sp>
      <p:sp>
        <p:nvSpPr>
          <p:cNvPr id="5" name="TextBox 4">
            <a:extLst>
              <a:ext uri="{FF2B5EF4-FFF2-40B4-BE49-F238E27FC236}">
                <a16:creationId xmlns:a16="http://schemas.microsoft.com/office/drawing/2014/main" id="{E147C4F9-F47C-72AC-80DD-0E2D7C19E671}"/>
              </a:ext>
            </a:extLst>
          </p:cNvPr>
          <p:cNvSpPr txBox="1"/>
          <p:nvPr/>
        </p:nvSpPr>
        <p:spPr>
          <a:xfrm>
            <a:off x="324000" y="2152954"/>
            <a:ext cx="8709025" cy="369332"/>
          </a:xfrm>
          <a:prstGeom prst="rect">
            <a:avLst/>
          </a:prstGeom>
          <a:noFill/>
        </p:spPr>
        <p:txBody>
          <a:bodyPr wrap="square">
            <a:spAutoFit/>
          </a:bodyPr>
          <a:lstStyle/>
          <a:p>
            <a:pPr marL="114300">
              <a:buClr>
                <a:schemeClr val="dk2"/>
              </a:buClr>
              <a:buSzPts val="1800"/>
            </a:pPr>
            <a:r>
              <a:rPr lang="fi-FI" sz="1800" b="1" dirty="0">
                <a:solidFill>
                  <a:schemeClr val="dk2"/>
                </a:solidFill>
                <a:latin typeface="Open Sans"/>
                <a:ea typeface="Open Sans"/>
                <a:cs typeface="Open Sans"/>
                <a:sym typeface="Open Sans"/>
              </a:rPr>
              <a:t>3. Tutustua </a:t>
            </a:r>
            <a:r>
              <a:rPr lang="fi-FI" sz="1800" dirty="0">
                <a:solidFill>
                  <a:schemeClr val="dk2"/>
                </a:solidFill>
                <a:latin typeface="Open Sans"/>
                <a:ea typeface="Open Sans"/>
                <a:cs typeface="Open Sans"/>
                <a:sym typeface="Open Sans"/>
              </a:rPr>
              <a:t>konkreettisiin työkaluihin ja sovelluksiin		(20 min)</a:t>
            </a:r>
          </a:p>
        </p:txBody>
      </p:sp>
      <p:sp>
        <p:nvSpPr>
          <p:cNvPr id="7" name="TextBox 6">
            <a:extLst>
              <a:ext uri="{FF2B5EF4-FFF2-40B4-BE49-F238E27FC236}">
                <a16:creationId xmlns:a16="http://schemas.microsoft.com/office/drawing/2014/main" id="{F7C00A33-BDAE-543D-D73F-7F64D08A40A6}"/>
              </a:ext>
            </a:extLst>
          </p:cNvPr>
          <p:cNvSpPr txBox="1"/>
          <p:nvPr/>
        </p:nvSpPr>
        <p:spPr>
          <a:xfrm>
            <a:off x="311700" y="2696352"/>
            <a:ext cx="8648999" cy="584775"/>
          </a:xfrm>
          <a:prstGeom prst="rect">
            <a:avLst/>
          </a:prstGeom>
          <a:noFill/>
        </p:spPr>
        <p:txBody>
          <a:bodyPr wrap="square">
            <a:spAutoFit/>
          </a:bodyPr>
          <a:lstStyle/>
          <a:p>
            <a:pPr marL="114300">
              <a:buClr>
                <a:schemeClr val="dk2"/>
              </a:buClr>
              <a:buSzPts val="1800"/>
            </a:pPr>
            <a:r>
              <a:rPr lang="en-AU" sz="1800" b="1" dirty="0">
                <a:solidFill>
                  <a:schemeClr val="dk2"/>
                </a:solidFill>
                <a:latin typeface="Open Sans"/>
                <a:ea typeface="Open Sans"/>
                <a:cs typeface="Open Sans"/>
                <a:sym typeface="Open Sans"/>
              </a:rPr>
              <a:t>4. </a:t>
            </a:r>
            <a:r>
              <a:rPr lang="en-AU" sz="1800" b="1" dirty="0" err="1">
                <a:solidFill>
                  <a:schemeClr val="dk2"/>
                </a:solidFill>
                <a:latin typeface="Open Sans"/>
                <a:ea typeface="Open Sans"/>
                <a:cs typeface="Open Sans"/>
                <a:sym typeface="Open Sans"/>
              </a:rPr>
              <a:t>Keskustella</a:t>
            </a:r>
            <a:r>
              <a:rPr lang="en-AU" sz="1800" b="1" dirty="0">
                <a:solidFill>
                  <a:schemeClr val="dk2"/>
                </a:solidFill>
                <a:latin typeface="Open Sans"/>
                <a:ea typeface="Open Sans"/>
                <a:cs typeface="Open Sans"/>
                <a:sym typeface="Open Sans"/>
              </a:rPr>
              <a:t> </a:t>
            </a:r>
            <a:r>
              <a:rPr lang="en-AU" sz="1800" dirty="0" err="1">
                <a:solidFill>
                  <a:schemeClr val="dk2"/>
                </a:solidFill>
                <a:latin typeface="Open Sans"/>
                <a:ea typeface="Open Sans"/>
                <a:cs typeface="Open Sans"/>
                <a:sym typeface="Open Sans"/>
              </a:rPr>
              <a:t>tekoälyn</a:t>
            </a:r>
            <a:r>
              <a:rPr lang="en-AU" sz="1800" dirty="0">
                <a:solidFill>
                  <a:schemeClr val="dk2"/>
                </a:solidFill>
                <a:latin typeface="Open Sans"/>
                <a:ea typeface="Open Sans"/>
                <a:cs typeface="Open Sans"/>
                <a:sym typeface="Open Sans"/>
              </a:rPr>
              <a:t> </a:t>
            </a:r>
            <a:r>
              <a:rPr lang="en-AU" sz="1800" dirty="0" err="1">
                <a:solidFill>
                  <a:schemeClr val="dk2"/>
                </a:solidFill>
                <a:latin typeface="Open Sans"/>
                <a:ea typeface="Open Sans"/>
                <a:cs typeface="Open Sans"/>
                <a:sym typeface="Open Sans"/>
              </a:rPr>
              <a:t>käytöstä</a:t>
            </a:r>
            <a:r>
              <a:rPr lang="en-AU" sz="1800" dirty="0">
                <a:solidFill>
                  <a:schemeClr val="dk2"/>
                </a:solidFill>
                <a:latin typeface="Open Sans"/>
                <a:ea typeface="Open Sans"/>
                <a:cs typeface="Open Sans"/>
                <a:sym typeface="Open Sans"/>
              </a:rPr>
              <a:t> Suomi-</a:t>
            </a:r>
            <a:r>
              <a:rPr lang="en-AU" sz="1800" dirty="0" err="1">
                <a:solidFill>
                  <a:schemeClr val="dk2"/>
                </a:solidFill>
                <a:latin typeface="Open Sans"/>
                <a:ea typeface="Open Sans"/>
                <a:cs typeface="Open Sans"/>
                <a:sym typeface="Open Sans"/>
              </a:rPr>
              <a:t>koulussa</a:t>
            </a:r>
            <a:r>
              <a:rPr lang="en-AU" sz="1800" dirty="0">
                <a:solidFill>
                  <a:schemeClr val="dk2"/>
                </a:solidFill>
                <a:latin typeface="Open Sans"/>
                <a:ea typeface="Open Sans"/>
                <a:cs typeface="Open Sans"/>
                <a:sym typeface="Open Sans"/>
              </a:rPr>
              <a:t>			(20 min)</a:t>
            </a:r>
          </a:p>
          <a:p>
            <a:pPr marL="114300" lvl="0" algn="l" rtl="0">
              <a:spcBef>
                <a:spcPts val="0"/>
              </a:spcBef>
              <a:spcAft>
                <a:spcPts val="0"/>
              </a:spcAft>
              <a:buClr>
                <a:schemeClr val="dk2"/>
              </a:buClr>
              <a:buSzPts val="1800"/>
            </a:pPr>
            <a:endParaRPr lang="fi-FI" sz="1400"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31465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647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Mitä tekoäly on ja miten se toimii?</a:t>
            </a:r>
            <a:endParaRPr dirty="0">
              <a:solidFill>
                <a:srgbClr val="0B5394"/>
              </a:solidFill>
            </a:endParaRPr>
          </a:p>
        </p:txBody>
      </p:sp>
      <p:sp>
        <p:nvSpPr>
          <p:cNvPr id="95" name="Google Shape;95;p16"/>
          <p:cNvSpPr txBox="1"/>
          <p:nvPr/>
        </p:nvSpPr>
        <p:spPr>
          <a:xfrm>
            <a:off x="6335422" y="4577474"/>
            <a:ext cx="280857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97" name="Google Shape;97;p16"/>
          <p:cNvPicPr preferRelativeResize="0"/>
          <p:nvPr/>
        </p:nvPicPr>
        <p:blipFill>
          <a:blip r:embed="rId3">
            <a:alphaModFix/>
          </a:blip>
          <a:stretch>
            <a:fillRect/>
          </a:stretch>
        </p:blipFill>
        <p:spPr>
          <a:xfrm>
            <a:off x="7641508" y="3512475"/>
            <a:ext cx="1347367" cy="1132375"/>
          </a:xfrm>
          <a:prstGeom prst="rect">
            <a:avLst/>
          </a:prstGeom>
          <a:noFill/>
          <a:ln>
            <a:noFill/>
          </a:ln>
        </p:spPr>
      </p:pic>
      <p:sp>
        <p:nvSpPr>
          <p:cNvPr id="4" name="TextBox 3">
            <a:extLst>
              <a:ext uri="{FF2B5EF4-FFF2-40B4-BE49-F238E27FC236}">
                <a16:creationId xmlns:a16="http://schemas.microsoft.com/office/drawing/2014/main" id="{A54A77AD-029C-511B-3D57-C005F5505C67}"/>
              </a:ext>
            </a:extLst>
          </p:cNvPr>
          <p:cNvSpPr txBox="1"/>
          <p:nvPr/>
        </p:nvSpPr>
        <p:spPr>
          <a:xfrm>
            <a:off x="407624" y="772150"/>
            <a:ext cx="8306718" cy="2677656"/>
          </a:xfrm>
          <a:prstGeom prst="rect">
            <a:avLst/>
          </a:prstGeom>
          <a:noFill/>
        </p:spPr>
        <p:txBody>
          <a:bodyPr wrap="square" rtlCol="0">
            <a:spAutoFit/>
          </a:bodyPr>
          <a:lstStyle/>
          <a:p>
            <a:pPr marL="285750" indent="-285750">
              <a:buFont typeface="Arial" panose="020B0604020202020204" pitchFamily="34" charset="0"/>
              <a:buChar char="•"/>
            </a:pPr>
            <a:r>
              <a:rPr lang="fi-FI" b="1" dirty="0">
                <a:latin typeface="Open Sans" panose="020B0606030504020204" pitchFamily="34" charset="0"/>
                <a:ea typeface="Open Sans" panose="020B0606030504020204" pitchFamily="34" charset="0"/>
                <a:cs typeface="Open Sans" panose="020B0606030504020204" pitchFamily="34" charset="0"/>
              </a:rPr>
              <a:t>Suorittaa</a:t>
            </a:r>
            <a:r>
              <a:rPr lang="fi-FI" dirty="0">
                <a:latin typeface="Open Sans" panose="020B0606030504020204" pitchFamily="34" charset="0"/>
                <a:ea typeface="Open Sans" panose="020B0606030504020204" pitchFamily="34" charset="0"/>
                <a:cs typeface="Open Sans" panose="020B0606030504020204" pitchFamily="34" charset="0"/>
              </a:rPr>
              <a:t> erilaisia tehtäviä ja prosesseja, toimii ohjeen mukaan</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i-FI" b="1" dirty="0">
                <a:latin typeface="Open Sans" panose="020B0606030504020204" pitchFamily="34" charset="0"/>
                <a:ea typeface="Open Sans" panose="020B0606030504020204" pitchFamily="34" charset="0"/>
                <a:cs typeface="Open Sans" panose="020B0606030504020204" pitchFamily="34" charset="0"/>
              </a:rPr>
              <a:t>Analysoi</a:t>
            </a:r>
            <a:r>
              <a:rPr lang="fi-FI" dirty="0">
                <a:latin typeface="Open Sans" panose="020B0606030504020204" pitchFamily="34" charset="0"/>
                <a:ea typeface="Open Sans" panose="020B0606030504020204" pitchFamily="34" charset="0"/>
                <a:cs typeface="Open Sans" panose="020B0606030504020204" pitchFamily="34" charset="0"/>
              </a:rPr>
              <a:t> ja tunnistaa dataa, trendejä, teemoja, ilmiöitä, kasvoja, tunteita ja esineitä</a:t>
            </a:r>
          </a:p>
          <a:p>
            <a:pPr marL="285750" indent="-285750">
              <a:buFont typeface="Arial" panose="020B0604020202020204" pitchFamily="34" charset="0"/>
              <a:buChar char="•"/>
            </a:pPr>
            <a:endParaRPr lang="fi-FI"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Luo</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uutta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yhdistelee</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tietoa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personoi</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tehtäviä</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ja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tarjoaa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personoituja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kokemuksia</a:t>
            </a: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b="1" dirty="0" err="1">
                <a:latin typeface="Open Sans" panose="020B0606030504020204" pitchFamily="34" charset="0"/>
                <a:ea typeface="Open Sans" panose="020B0606030504020204" pitchFamily="34" charset="0"/>
                <a:cs typeface="Open Sans" panose="020B0606030504020204" pitchFamily="34" charset="0"/>
              </a:rPr>
              <a:t>Kommunikoi</a:t>
            </a:r>
            <a:r>
              <a:rPr lang="en-AU" b="1"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personoidusti</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toimii</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eri</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kielillä</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kääntää</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tulkitsee</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antaa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palautetta</a:t>
            </a: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b="1" dirty="0" err="1">
                <a:latin typeface="Open Sans" panose="020B0606030504020204" pitchFamily="34" charset="0"/>
                <a:ea typeface="Open Sans" panose="020B0606030504020204" pitchFamily="34" charset="0"/>
                <a:cs typeface="Open Sans" panose="020B0606030504020204" pitchFamily="34" charset="0"/>
              </a:rPr>
              <a:t>Ennustaa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päättelee</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suosittelee</a:t>
            </a: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b="1" dirty="0" err="1">
                <a:latin typeface="Open Sans" panose="020B0606030504020204" pitchFamily="34" charset="0"/>
                <a:ea typeface="Open Sans" panose="020B0606030504020204" pitchFamily="34" charset="0"/>
                <a:cs typeface="Open Sans" panose="020B0606030504020204" pitchFamily="34" charset="0"/>
              </a:rPr>
              <a:t>Auttaa</a:t>
            </a:r>
            <a:r>
              <a:rPr lang="en-AU" b="1"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päätöksenteossa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vertailee</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tietoa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käsittelee</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isoja</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err="1">
                <a:latin typeface="Open Sans" panose="020B0606030504020204" pitchFamily="34" charset="0"/>
                <a:ea typeface="Open Sans" panose="020B0606030504020204" pitchFamily="34" charset="0"/>
                <a:cs typeface="Open Sans" panose="020B0606030504020204" pitchFamily="34" charset="0"/>
              </a:rPr>
              <a:t>tietokokonaisuuksia</a:t>
            </a:r>
            <a:endParaRPr lang="en-AU"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AU"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92614EAE-5A61-2183-A903-7B13D4B9EA7B}"/>
            </a:ext>
          </a:extLst>
        </p:cNvPr>
        <p:cNvGrpSpPr/>
        <p:nvPr/>
      </p:nvGrpSpPr>
      <p:grpSpPr>
        <a:xfrm>
          <a:off x="0" y="0"/>
          <a:ext cx="0" cy="0"/>
          <a:chOff x="0" y="0"/>
          <a:chExt cx="0" cy="0"/>
        </a:xfrm>
      </p:grpSpPr>
      <p:sp>
        <p:nvSpPr>
          <p:cNvPr id="94" name="Google Shape;94;p16">
            <a:extLst>
              <a:ext uri="{FF2B5EF4-FFF2-40B4-BE49-F238E27FC236}">
                <a16:creationId xmlns:a16="http://schemas.microsoft.com/office/drawing/2014/main" id="{E9BF2869-B70D-0EA4-24BB-900B6DA4405D}"/>
              </a:ext>
            </a:extLst>
          </p:cNvPr>
          <p:cNvSpPr txBox="1">
            <a:spLocks noGrp="1"/>
          </p:cNvSpPr>
          <p:nvPr>
            <p:ph type="title"/>
          </p:nvPr>
        </p:nvSpPr>
        <p:spPr>
          <a:xfrm>
            <a:off x="311700" y="647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Mitä tekoäly on ja miten se toimii?</a:t>
            </a:r>
            <a:endParaRPr dirty="0">
              <a:solidFill>
                <a:srgbClr val="0B5394"/>
              </a:solidFill>
            </a:endParaRPr>
          </a:p>
        </p:txBody>
      </p:sp>
      <p:sp>
        <p:nvSpPr>
          <p:cNvPr id="95" name="Google Shape;95;p16">
            <a:extLst>
              <a:ext uri="{FF2B5EF4-FFF2-40B4-BE49-F238E27FC236}">
                <a16:creationId xmlns:a16="http://schemas.microsoft.com/office/drawing/2014/main" id="{35F8D88A-DFF2-EBC8-B450-FA9539738212}"/>
              </a:ext>
            </a:extLst>
          </p:cNvPr>
          <p:cNvSpPr txBox="1"/>
          <p:nvPr/>
        </p:nvSpPr>
        <p:spPr>
          <a:xfrm>
            <a:off x="6335422" y="4577474"/>
            <a:ext cx="2808578"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96" name="Google Shape;96;p16">
            <a:extLst>
              <a:ext uri="{FF2B5EF4-FFF2-40B4-BE49-F238E27FC236}">
                <a16:creationId xmlns:a16="http://schemas.microsoft.com/office/drawing/2014/main" id="{29CE2C22-FF8F-37C1-E3F0-FDF2FDDD8192}"/>
              </a:ext>
            </a:extLst>
          </p:cNvPr>
          <p:cNvPicPr preferRelativeResize="0"/>
          <p:nvPr/>
        </p:nvPicPr>
        <p:blipFill>
          <a:blip r:embed="rId3">
            <a:alphaModFix/>
          </a:blip>
          <a:stretch>
            <a:fillRect/>
          </a:stretch>
        </p:blipFill>
        <p:spPr>
          <a:xfrm>
            <a:off x="311700" y="772150"/>
            <a:ext cx="6765010" cy="3805324"/>
          </a:xfrm>
          <a:prstGeom prst="rect">
            <a:avLst/>
          </a:prstGeom>
          <a:noFill/>
          <a:ln>
            <a:noFill/>
          </a:ln>
        </p:spPr>
      </p:pic>
      <p:pic>
        <p:nvPicPr>
          <p:cNvPr id="97" name="Google Shape;97;p16">
            <a:extLst>
              <a:ext uri="{FF2B5EF4-FFF2-40B4-BE49-F238E27FC236}">
                <a16:creationId xmlns:a16="http://schemas.microsoft.com/office/drawing/2014/main" id="{01E9166A-A87C-3EF5-C6BB-F1B589EEB494}"/>
              </a:ext>
            </a:extLst>
          </p:cNvPr>
          <p:cNvPicPr preferRelativeResize="0"/>
          <p:nvPr/>
        </p:nvPicPr>
        <p:blipFill>
          <a:blip r:embed="rId4">
            <a:alphaModFix/>
          </a:blip>
          <a:stretch>
            <a:fillRect/>
          </a:stretch>
        </p:blipFill>
        <p:spPr>
          <a:xfrm>
            <a:off x="7641508" y="3512475"/>
            <a:ext cx="1347367" cy="1132375"/>
          </a:xfrm>
          <a:prstGeom prst="rect">
            <a:avLst/>
          </a:prstGeom>
          <a:noFill/>
          <a:ln>
            <a:noFill/>
          </a:ln>
        </p:spPr>
      </p:pic>
      <p:sp>
        <p:nvSpPr>
          <p:cNvPr id="2" name="TextBox 1">
            <a:extLst>
              <a:ext uri="{FF2B5EF4-FFF2-40B4-BE49-F238E27FC236}">
                <a16:creationId xmlns:a16="http://schemas.microsoft.com/office/drawing/2014/main" id="{25337444-2269-9FB2-4861-A4A7E14E8ACD}"/>
              </a:ext>
            </a:extLst>
          </p:cNvPr>
          <p:cNvSpPr txBox="1"/>
          <p:nvPr/>
        </p:nvSpPr>
        <p:spPr>
          <a:xfrm>
            <a:off x="771180" y="4232850"/>
            <a:ext cx="2214391" cy="276999"/>
          </a:xfrm>
          <a:prstGeom prst="rect">
            <a:avLst/>
          </a:prstGeom>
          <a:noFill/>
        </p:spPr>
        <p:txBody>
          <a:bodyPr wrap="square" rtlCol="0">
            <a:spAutoFit/>
          </a:bodyPr>
          <a:lstStyle/>
          <a:p>
            <a:r>
              <a:rPr lang="fi-FI" sz="1200" dirty="0"/>
              <a:t>(Tekijä: Kaisa Silvola)</a:t>
            </a:r>
            <a:endParaRPr lang="en-AU" sz="1200" dirty="0"/>
          </a:p>
        </p:txBody>
      </p:sp>
    </p:spTree>
    <p:extLst>
      <p:ext uri="{BB962C8B-B14F-4D97-AF65-F5344CB8AC3E}">
        <p14:creationId xmlns:p14="http://schemas.microsoft.com/office/powerpoint/2010/main" val="181249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Tekoäly arjessa</a:t>
            </a:r>
            <a:endParaRPr dirty="0">
              <a:solidFill>
                <a:srgbClr val="0B5394"/>
              </a:solidFill>
            </a:endParaRPr>
          </a:p>
        </p:txBody>
      </p:sp>
      <p:sp>
        <p:nvSpPr>
          <p:cNvPr id="103" name="Google Shape;103;p17"/>
          <p:cNvSpPr txBox="1">
            <a:spLocks noGrp="1"/>
          </p:cNvSpPr>
          <p:nvPr>
            <p:ph type="body" idx="1"/>
          </p:nvPr>
        </p:nvSpPr>
        <p:spPr>
          <a:xfrm>
            <a:off x="311700" y="848775"/>
            <a:ext cx="7649400" cy="36350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dirty="0">
              <a:solidFill>
                <a:srgbClr val="222222"/>
              </a:solidFill>
              <a:highlight>
                <a:srgbClr val="FFFFFF"/>
              </a:highlight>
            </a:endParaRPr>
          </a:p>
          <a:p>
            <a:pPr marL="139700" lvl="0" indent="0" algn="l" rtl="0">
              <a:spcBef>
                <a:spcPts val="0"/>
              </a:spcBef>
              <a:spcAft>
                <a:spcPts val="0"/>
              </a:spcAft>
              <a:buClr>
                <a:srgbClr val="222222"/>
              </a:buClr>
              <a:buSzPts val="1400"/>
              <a:buNone/>
            </a:pPr>
            <a:r>
              <a:rPr lang="fi" sz="1400" b="1" dirty="0">
                <a:solidFill>
                  <a:srgbClr val="222222"/>
                </a:solidFill>
                <a:highlight>
                  <a:srgbClr val="FFFFFF"/>
                </a:highlight>
              </a:rPr>
              <a:t>Älypuhelinsovellukset</a:t>
            </a:r>
            <a:endParaRPr sz="1400" b="1" dirty="0">
              <a:solidFill>
                <a:srgbClr val="222222"/>
              </a:solidFill>
              <a:highlight>
                <a:srgbClr val="FFFFFF"/>
              </a:highlight>
            </a:endParaRPr>
          </a:p>
          <a:p>
            <a:pPr lvl="1">
              <a:buClr>
                <a:srgbClr val="222222"/>
              </a:buClr>
            </a:pPr>
            <a:r>
              <a:rPr lang="fi" dirty="0">
                <a:solidFill>
                  <a:srgbClr val="222222"/>
                </a:solidFill>
                <a:highlight>
                  <a:srgbClr val="FFFFFF"/>
                </a:highlight>
              </a:rPr>
              <a:t>Puheavustajat: Siri, Google Assistant</a:t>
            </a:r>
            <a:endParaRPr dirty="0">
              <a:solidFill>
                <a:srgbClr val="222222"/>
              </a:solidFill>
              <a:highlight>
                <a:srgbClr val="FFFFFF"/>
              </a:highlight>
            </a:endParaRPr>
          </a:p>
          <a:p>
            <a:pPr lvl="1">
              <a:buClr>
                <a:srgbClr val="222222"/>
              </a:buClr>
            </a:pPr>
            <a:r>
              <a:rPr lang="fi" dirty="0">
                <a:solidFill>
                  <a:srgbClr val="222222"/>
                </a:solidFill>
                <a:highlight>
                  <a:srgbClr val="FFFFFF"/>
                </a:highlight>
              </a:rPr>
              <a:t>Kuvien organisointi: Kuvien automaattinen ryhmittely tunnisteiden perusteella</a:t>
            </a:r>
            <a:endParaRPr dirty="0">
              <a:solidFill>
                <a:srgbClr val="222222"/>
              </a:solidFill>
              <a:highlight>
                <a:srgbClr val="FFFFFF"/>
              </a:highlight>
            </a:endParaRPr>
          </a:p>
          <a:p>
            <a:pPr lvl="1">
              <a:buClr>
                <a:srgbClr val="222222"/>
              </a:buClr>
            </a:pPr>
            <a:r>
              <a:rPr lang="fi" dirty="0">
                <a:solidFill>
                  <a:srgbClr val="222222"/>
                </a:solidFill>
                <a:highlight>
                  <a:srgbClr val="FFFFFF"/>
                </a:highlight>
              </a:rPr>
              <a:t>Google Maps</a:t>
            </a:r>
            <a:endParaRPr dirty="0">
              <a:solidFill>
                <a:srgbClr val="222222"/>
              </a:solidFill>
              <a:highlight>
                <a:srgbClr val="FFFFFF"/>
              </a:highlight>
            </a:endParaRPr>
          </a:p>
          <a:p>
            <a:pPr marL="914400" lvl="0" indent="0" algn="l" rtl="0">
              <a:spcBef>
                <a:spcPts val="0"/>
              </a:spcBef>
              <a:spcAft>
                <a:spcPts val="0"/>
              </a:spcAft>
              <a:buNone/>
            </a:pPr>
            <a:endParaRPr dirty="0">
              <a:solidFill>
                <a:srgbClr val="222222"/>
              </a:solidFill>
              <a:highlight>
                <a:srgbClr val="FFFFFF"/>
              </a:highlight>
            </a:endParaRPr>
          </a:p>
          <a:p>
            <a:pPr marL="139700" lvl="0" indent="0" algn="l" rtl="0">
              <a:spcBef>
                <a:spcPts val="0"/>
              </a:spcBef>
              <a:spcAft>
                <a:spcPts val="0"/>
              </a:spcAft>
              <a:buClr>
                <a:srgbClr val="222222"/>
              </a:buClr>
              <a:buSzPts val="1400"/>
              <a:buNone/>
            </a:pPr>
            <a:r>
              <a:rPr lang="fi" sz="1400" b="1" dirty="0">
                <a:solidFill>
                  <a:srgbClr val="222222"/>
                </a:solidFill>
                <a:highlight>
                  <a:srgbClr val="FFFFFF"/>
                </a:highlight>
              </a:rPr>
              <a:t>Verkkopalvelut</a:t>
            </a:r>
            <a:endParaRPr sz="1400" b="1" dirty="0">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fi" sz="1400" dirty="0">
                <a:solidFill>
                  <a:srgbClr val="222222"/>
                </a:solidFill>
                <a:highlight>
                  <a:srgbClr val="FFFFFF"/>
                </a:highlight>
              </a:rPr>
              <a:t>Hakukoneet: Hakutulosten personointi</a:t>
            </a:r>
            <a:endParaRPr sz="1400" dirty="0">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fi" sz="1400" dirty="0">
                <a:solidFill>
                  <a:srgbClr val="222222"/>
                </a:solidFill>
                <a:highlight>
                  <a:srgbClr val="FFFFFF"/>
                </a:highlight>
              </a:rPr>
              <a:t>Sosiaalisen median alustat: Sisällön suodatus ja ehdotukset</a:t>
            </a:r>
            <a:endParaRPr sz="1400" dirty="0">
              <a:solidFill>
                <a:srgbClr val="222222"/>
              </a:solidFill>
              <a:highlight>
                <a:srgbClr val="FFFFFF"/>
              </a:highlight>
            </a:endParaRPr>
          </a:p>
          <a:p>
            <a:pPr marL="914400" lvl="0" indent="0" algn="l" rtl="0">
              <a:spcBef>
                <a:spcPts val="0"/>
              </a:spcBef>
              <a:spcAft>
                <a:spcPts val="0"/>
              </a:spcAft>
              <a:buNone/>
            </a:pPr>
            <a:endParaRPr dirty="0">
              <a:solidFill>
                <a:srgbClr val="222222"/>
              </a:solidFill>
              <a:highlight>
                <a:srgbClr val="FFFFFF"/>
              </a:highlight>
            </a:endParaRPr>
          </a:p>
          <a:p>
            <a:pPr marL="139700" lvl="0" indent="0" algn="l" rtl="0">
              <a:spcBef>
                <a:spcPts val="0"/>
              </a:spcBef>
              <a:spcAft>
                <a:spcPts val="0"/>
              </a:spcAft>
              <a:buClr>
                <a:srgbClr val="222222"/>
              </a:buClr>
              <a:buSzPts val="1400"/>
              <a:buNone/>
            </a:pPr>
            <a:r>
              <a:rPr lang="fi" sz="1400" b="1" dirty="0">
                <a:solidFill>
                  <a:srgbClr val="222222"/>
                </a:solidFill>
                <a:highlight>
                  <a:srgbClr val="FFFFFF"/>
                </a:highlight>
              </a:rPr>
              <a:t>Kodin älylaitteet</a:t>
            </a:r>
            <a:endParaRPr sz="1400" b="1" dirty="0">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fi" sz="1400" dirty="0">
                <a:solidFill>
                  <a:srgbClr val="222222"/>
                </a:solidFill>
                <a:highlight>
                  <a:srgbClr val="FFFFFF"/>
                </a:highlight>
              </a:rPr>
              <a:t>Älytermostaatit: Oppivat käyttäjän mieltymykset</a:t>
            </a:r>
            <a:endParaRPr sz="1400" dirty="0">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fi" sz="1400" dirty="0">
                <a:solidFill>
                  <a:srgbClr val="222222"/>
                </a:solidFill>
                <a:highlight>
                  <a:srgbClr val="FFFFFF"/>
                </a:highlight>
              </a:rPr>
              <a:t>Turvajärjestelmät: Analysoivat liikettä ja ääniä</a:t>
            </a:r>
            <a:endParaRPr sz="1400" dirty="0">
              <a:solidFill>
                <a:srgbClr val="222222"/>
              </a:solidFill>
              <a:highlight>
                <a:srgbClr val="FFFFFF"/>
              </a:highlight>
            </a:endParaRPr>
          </a:p>
          <a:p>
            <a:pPr marL="45720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91440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104" name="Google Shape;104;p17"/>
          <p:cNvSpPr txBox="1"/>
          <p:nvPr/>
        </p:nvSpPr>
        <p:spPr>
          <a:xfrm>
            <a:off x="6328500" y="4574565"/>
            <a:ext cx="2815500"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05" name="Google Shape;105;p17"/>
          <p:cNvPicPr preferRelativeResize="0"/>
          <p:nvPr/>
        </p:nvPicPr>
        <p:blipFill>
          <a:blip r:embed="rId3">
            <a:alphaModFix/>
          </a:blip>
          <a:stretch>
            <a:fillRect/>
          </a:stretch>
        </p:blipFill>
        <p:spPr>
          <a:xfrm>
            <a:off x="7641508" y="3512475"/>
            <a:ext cx="1347367" cy="1132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F052CBD7-D628-12E8-C88B-D0B53E78404A}"/>
            </a:ext>
          </a:extLst>
        </p:cNvPr>
        <p:cNvGrpSpPr/>
        <p:nvPr/>
      </p:nvGrpSpPr>
      <p:grpSpPr>
        <a:xfrm>
          <a:off x="0" y="0"/>
          <a:ext cx="0" cy="0"/>
          <a:chOff x="0" y="0"/>
          <a:chExt cx="0" cy="0"/>
        </a:xfrm>
      </p:grpSpPr>
      <p:sp>
        <p:nvSpPr>
          <p:cNvPr id="102" name="Google Shape;102;p17">
            <a:extLst>
              <a:ext uri="{FF2B5EF4-FFF2-40B4-BE49-F238E27FC236}">
                <a16:creationId xmlns:a16="http://schemas.microsoft.com/office/drawing/2014/main" id="{62FFC6C3-69E8-A04B-A2CF-372BD2972CC4}"/>
              </a:ext>
            </a:extLst>
          </p:cNvPr>
          <p:cNvSpPr txBox="1">
            <a:spLocks noGrp="1"/>
          </p:cNvSpPr>
          <p:nvPr>
            <p:ph type="title"/>
          </p:nvPr>
        </p:nvSpPr>
        <p:spPr>
          <a:xfrm>
            <a:off x="311700" y="1001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Suomi-koulujen ainutlaatuisuus</a:t>
            </a:r>
            <a:endParaRPr dirty="0">
              <a:solidFill>
                <a:srgbClr val="0B5394"/>
              </a:solidFill>
            </a:endParaRPr>
          </a:p>
        </p:txBody>
      </p:sp>
      <p:sp>
        <p:nvSpPr>
          <p:cNvPr id="103" name="Google Shape;103;p17">
            <a:extLst>
              <a:ext uri="{FF2B5EF4-FFF2-40B4-BE49-F238E27FC236}">
                <a16:creationId xmlns:a16="http://schemas.microsoft.com/office/drawing/2014/main" id="{B7699296-F591-4A9C-B471-7712D7AD3198}"/>
              </a:ext>
            </a:extLst>
          </p:cNvPr>
          <p:cNvSpPr txBox="1">
            <a:spLocks noGrp="1"/>
          </p:cNvSpPr>
          <p:nvPr>
            <p:ph type="body" idx="1"/>
          </p:nvPr>
        </p:nvSpPr>
        <p:spPr>
          <a:xfrm>
            <a:off x="311700" y="602400"/>
            <a:ext cx="8039086" cy="4042450"/>
          </a:xfrm>
          <a:prstGeom prst="rect">
            <a:avLst/>
          </a:prstGeom>
        </p:spPr>
        <p:txBody>
          <a:bodyPr spcFirstLastPara="1" wrap="square" lIns="91425" tIns="91425" rIns="91425" bIns="91425" anchor="t" anchorCtr="0">
            <a:noAutofit/>
          </a:bodyPr>
          <a:lstStyle/>
          <a:p>
            <a:pPr marL="139700" indent="0">
              <a:buClr>
                <a:srgbClr val="222222"/>
              </a:buClr>
              <a:buSzPts val="1400"/>
              <a:buNone/>
            </a:pPr>
            <a:r>
              <a:rPr lang="fi" sz="1400" b="1" dirty="0">
                <a:solidFill>
                  <a:srgbClr val="222222"/>
                </a:solidFill>
                <a:highlight>
                  <a:srgbClr val="FFFFFF"/>
                </a:highlight>
              </a:rPr>
              <a:t>Ominaisuudet</a:t>
            </a:r>
          </a:p>
          <a:p>
            <a:pPr marL="425450" indent="-285750">
              <a:buClr>
                <a:srgbClr val="222222"/>
              </a:buClr>
              <a:buSzPts val="1400"/>
            </a:pPr>
            <a:r>
              <a:rPr lang="fi-FI" sz="1400" dirty="0">
                <a:solidFill>
                  <a:srgbClr val="222222"/>
                </a:solidFill>
                <a:highlight>
                  <a:srgbClr val="FFFFFF"/>
                </a:highlight>
              </a:rPr>
              <a:t>Vähemmistökielen ja –kulttuurin asema</a:t>
            </a:r>
          </a:p>
          <a:p>
            <a:pPr marL="425450" indent="-285750">
              <a:buClr>
                <a:srgbClr val="222222"/>
              </a:buClr>
              <a:buSzPts val="1400"/>
            </a:pPr>
            <a:r>
              <a:rPr lang="fi-FI" sz="1400" dirty="0">
                <a:solidFill>
                  <a:srgbClr val="222222"/>
                </a:solidFill>
                <a:highlight>
                  <a:srgbClr val="FFFFFF"/>
                </a:highlight>
              </a:rPr>
              <a:t>Opettajien ja avustajien vapaaehtoisuus, pieni korvaus</a:t>
            </a:r>
          </a:p>
          <a:p>
            <a:pPr marL="425450" indent="-285750">
              <a:buClr>
                <a:srgbClr val="222222"/>
              </a:buClr>
              <a:buSzPts val="1400"/>
            </a:pPr>
            <a:r>
              <a:rPr lang="fi-FI" sz="1400" dirty="0">
                <a:solidFill>
                  <a:srgbClr val="222222"/>
                </a:solidFill>
                <a:highlight>
                  <a:srgbClr val="FFFFFF"/>
                </a:highlight>
              </a:rPr>
              <a:t>Opetetaan suomen kieltä ja kulttuuria lapsille ja nuorille, joilla suomalaisia juuria</a:t>
            </a:r>
            <a:endParaRPr dirty="0">
              <a:solidFill>
                <a:srgbClr val="222222"/>
              </a:solidFill>
              <a:highlight>
                <a:srgbClr val="FFFFFF"/>
              </a:highlight>
            </a:endParaRPr>
          </a:p>
          <a:p>
            <a:pPr marL="1200150" indent="-285750"/>
            <a:endParaRPr dirty="0">
              <a:solidFill>
                <a:srgbClr val="222222"/>
              </a:solidFill>
              <a:highlight>
                <a:srgbClr val="FFFFFF"/>
              </a:highlight>
            </a:endParaRPr>
          </a:p>
          <a:p>
            <a:pPr marL="139700" indent="0">
              <a:buClr>
                <a:srgbClr val="222222"/>
              </a:buClr>
              <a:buSzPts val="1400"/>
              <a:buNone/>
            </a:pPr>
            <a:r>
              <a:rPr lang="fi-FI" sz="1400" b="1" dirty="0">
                <a:solidFill>
                  <a:srgbClr val="222222"/>
                </a:solidFill>
                <a:highlight>
                  <a:srgbClr val="FFFFFF"/>
                </a:highlight>
              </a:rPr>
              <a:t>Vahvuudet</a:t>
            </a:r>
          </a:p>
          <a:p>
            <a:pPr marL="425450" indent="-285750">
              <a:buClr>
                <a:srgbClr val="222222"/>
              </a:buClr>
              <a:buSzPts val="1400"/>
            </a:pPr>
            <a:r>
              <a:rPr lang="fi-FI" sz="1400" dirty="0">
                <a:solidFill>
                  <a:srgbClr val="222222"/>
                </a:solidFill>
                <a:highlight>
                  <a:srgbClr val="FFFFFF"/>
                </a:highlight>
              </a:rPr>
              <a:t>Suomesta saatu taloudellinen ja käytännön tuki</a:t>
            </a:r>
          </a:p>
          <a:p>
            <a:pPr marL="425450" indent="-285750">
              <a:buClr>
                <a:srgbClr val="222222"/>
              </a:buClr>
              <a:buSzPts val="1400"/>
            </a:pPr>
            <a:r>
              <a:rPr lang="fi-FI" sz="1400" dirty="0">
                <a:solidFill>
                  <a:srgbClr val="222222"/>
                </a:solidFill>
                <a:highlight>
                  <a:srgbClr val="FFFFFF"/>
                </a:highlight>
              </a:rPr>
              <a:t>Opettajien rakkaus Suomeen, suomen kieleen ja suomalaisuuteen</a:t>
            </a:r>
            <a:endParaRPr sz="1400" dirty="0">
              <a:solidFill>
                <a:srgbClr val="222222"/>
              </a:solidFill>
              <a:highlight>
                <a:srgbClr val="FFFFFF"/>
              </a:highlight>
            </a:endParaRPr>
          </a:p>
          <a:p>
            <a:pPr marL="1200150" indent="-285750"/>
            <a:endParaRPr dirty="0">
              <a:solidFill>
                <a:srgbClr val="222222"/>
              </a:solidFill>
              <a:highlight>
                <a:srgbClr val="FFFFFF"/>
              </a:highlight>
            </a:endParaRPr>
          </a:p>
          <a:p>
            <a:pPr marL="139700" indent="0">
              <a:buClr>
                <a:srgbClr val="222222"/>
              </a:buClr>
              <a:buSzPts val="1400"/>
              <a:buNone/>
            </a:pPr>
            <a:r>
              <a:rPr lang="fi" sz="1400" b="1" dirty="0">
                <a:solidFill>
                  <a:srgbClr val="222222"/>
                </a:solidFill>
                <a:highlight>
                  <a:srgbClr val="FFFFFF"/>
                </a:highlight>
              </a:rPr>
              <a:t>Haasteet</a:t>
            </a:r>
          </a:p>
          <a:p>
            <a:pPr marL="425450" indent="-285750">
              <a:buClr>
                <a:srgbClr val="222222"/>
              </a:buClr>
              <a:buSzPts val="1400"/>
            </a:pPr>
            <a:r>
              <a:rPr lang="en-AU" sz="1400" dirty="0">
                <a:solidFill>
                  <a:srgbClr val="222222"/>
                </a:solidFill>
                <a:highlight>
                  <a:srgbClr val="FFFFFF"/>
                </a:highlight>
              </a:rPr>
              <a:t>V</a:t>
            </a:r>
            <a:r>
              <a:rPr lang="fi" sz="1400" dirty="0">
                <a:solidFill>
                  <a:srgbClr val="222222"/>
                </a:solidFill>
                <a:highlight>
                  <a:srgbClr val="FFFFFF"/>
                </a:highlight>
              </a:rPr>
              <a:t>ähäiset resurssit – aika, raha, ei riittävästi tekijöitö</a:t>
            </a:r>
          </a:p>
          <a:p>
            <a:pPr marL="425450" indent="-285750">
              <a:buClr>
                <a:srgbClr val="222222"/>
              </a:buClr>
              <a:buSzPts val="1400"/>
            </a:pPr>
            <a:r>
              <a:rPr lang="fi" sz="1400" dirty="0">
                <a:solidFill>
                  <a:srgbClr val="222222"/>
                </a:solidFill>
                <a:highlight>
                  <a:srgbClr val="FFFFFF"/>
                </a:highlight>
              </a:rPr>
              <a:t>Osallistujien sitoutuneisuus</a:t>
            </a:r>
          </a:p>
          <a:p>
            <a:pPr marL="425450" indent="-285750">
              <a:buClr>
                <a:srgbClr val="222222"/>
              </a:buClr>
              <a:buSzPts val="1400"/>
            </a:pPr>
            <a:r>
              <a:rPr lang="fi" sz="1400" dirty="0">
                <a:solidFill>
                  <a:srgbClr val="222222"/>
                </a:solidFill>
                <a:highlight>
                  <a:srgbClr val="FFFFFF"/>
                </a:highlight>
              </a:rPr>
              <a:t>Materiaalien laatiminen</a:t>
            </a:r>
          </a:p>
          <a:p>
            <a:pPr marL="425450" indent="-285750">
              <a:buClr>
                <a:srgbClr val="222222"/>
              </a:buClr>
              <a:buSzPts val="1400"/>
            </a:pPr>
            <a:r>
              <a:rPr lang="fi" sz="1400" dirty="0">
                <a:solidFill>
                  <a:srgbClr val="222222"/>
                </a:solidFill>
                <a:highlight>
                  <a:srgbClr val="FFFFFF"/>
                </a:highlight>
              </a:rPr>
              <a:t>Eriyttäminen: oppilaiden vaihteleva kielitaito ja suuri ikäjakauma</a:t>
            </a:r>
          </a:p>
          <a:p>
            <a:pPr marL="425450" indent="-285750">
              <a:buClr>
                <a:srgbClr val="222222"/>
              </a:buClr>
              <a:buSzPts val="1400"/>
            </a:pPr>
            <a:r>
              <a:rPr lang="fi" sz="1400" dirty="0">
                <a:solidFill>
                  <a:srgbClr val="222222"/>
                </a:solidFill>
                <a:highlight>
                  <a:srgbClr val="FFFFFF"/>
                </a:highlight>
              </a:rPr>
              <a:t>Aiemman tiedon ja kokemuksen siirtyminen uusille opettajille</a:t>
            </a:r>
          </a:p>
          <a:p>
            <a:pPr marL="425450" indent="-285750">
              <a:buClr>
                <a:srgbClr val="222222"/>
              </a:buClr>
              <a:buSzPts val="1400"/>
            </a:pPr>
            <a:r>
              <a:rPr lang="fi" sz="1400" dirty="0">
                <a:solidFill>
                  <a:srgbClr val="222222"/>
                </a:solidFill>
                <a:highlight>
                  <a:srgbClr val="FFFFFF"/>
                </a:highlight>
              </a:rPr>
              <a:t>Suomi-kouluopettajien vaihtelevat ammattitaustat</a:t>
            </a:r>
          </a:p>
          <a:p>
            <a:pPr marL="139700" lvl="0" indent="0" algn="l" rtl="0">
              <a:spcBef>
                <a:spcPts val="0"/>
              </a:spcBef>
              <a:spcAft>
                <a:spcPts val="0"/>
              </a:spcAft>
              <a:buClr>
                <a:srgbClr val="222222"/>
              </a:buClr>
              <a:buSzPts val="1400"/>
              <a:buNone/>
            </a:pPr>
            <a:endParaRPr lang="fi" sz="1400" b="1" dirty="0">
              <a:solidFill>
                <a:srgbClr val="222222"/>
              </a:solidFill>
              <a:highlight>
                <a:srgbClr val="FFFFFF"/>
              </a:highlight>
            </a:endParaRPr>
          </a:p>
          <a:p>
            <a:pPr marL="139700" lvl="0" indent="0" algn="l" rtl="0">
              <a:spcBef>
                <a:spcPts val="0"/>
              </a:spcBef>
              <a:spcAft>
                <a:spcPts val="0"/>
              </a:spcAft>
              <a:buClr>
                <a:srgbClr val="222222"/>
              </a:buClr>
              <a:buSzPts val="1400"/>
              <a:buNone/>
            </a:pPr>
            <a:endParaRPr sz="1400" dirty="0">
              <a:solidFill>
                <a:srgbClr val="222222"/>
              </a:solidFill>
              <a:highlight>
                <a:srgbClr val="FFFFFF"/>
              </a:highlight>
            </a:endParaRPr>
          </a:p>
          <a:p>
            <a:pPr marL="45720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91440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104" name="Google Shape;104;p17">
            <a:extLst>
              <a:ext uri="{FF2B5EF4-FFF2-40B4-BE49-F238E27FC236}">
                <a16:creationId xmlns:a16="http://schemas.microsoft.com/office/drawing/2014/main" id="{94CA3295-6656-D0B9-029D-E80E016DEA36}"/>
              </a:ext>
            </a:extLst>
          </p:cNvPr>
          <p:cNvSpPr txBox="1"/>
          <p:nvPr/>
        </p:nvSpPr>
        <p:spPr>
          <a:xfrm>
            <a:off x="6328500" y="4574565"/>
            <a:ext cx="2815500"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05" name="Google Shape;105;p17">
            <a:extLst>
              <a:ext uri="{FF2B5EF4-FFF2-40B4-BE49-F238E27FC236}">
                <a16:creationId xmlns:a16="http://schemas.microsoft.com/office/drawing/2014/main" id="{6D99E7FF-92AE-DC6E-1D46-126DDE511F25}"/>
              </a:ext>
            </a:extLst>
          </p:cNvPr>
          <p:cNvPicPr preferRelativeResize="0"/>
          <p:nvPr/>
        </p:nvPicPr>
        <p:blipFill>
          <a:blip r:embed="rId3">
            <a:alphaModFix/>
          </a:blip>
          <a:stretch>
            <a:fillRect/>
          </a:stretch>
        </p:blipFill>
        <p:spPr>
          <a:xfrm>
            <a:off x="7641508" y="3512475"/>
            <a:ext cx="1347367" cy="1132375"/>
          </a:xfrm>
          <a:prstGeom prst="rect">
            <a:avLst/>
          </a:prstGeom>
          <a:noFill/>
          <a:ln>
            <a:noFill/>
          </a:ln>
        </p:spPr>
      </p:pic>
    </p:spTree>
    <p:extLst>
      <p:ext uri="{BB962C8B-B14F-4D97-AF65-F5344CB8AC3E}">
        <p14:creationId xmlns:p14="http://schemas.microsoft.com/office/powerpoint/2010/main" val="8628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799D013A-FA87-5C15-0525-1ED63875690C}"/>
            </a:ext>
          </a:extLst>
        </p:cNvPr>
        <p:cNvGrpSpPr/>
        <p:nvPr/>
      </p:nvGrpSpPr>
      <p:grpSpPr>
        <a:xfrm>
          <a:off x="0" y="0"/>
          <a:ext cx="0" cy="0"/>
          <a:chOff x="0" y="0"/>
          <a:chExt cx="0" cy="0"/>
        </a:xfrm>
      </p:grpSpPr>
      <p:sp>
        <p:nvSpPr>
          <p:cNvPr id="102" name="Google Shape;102;p17">
            <a:extLst>
              <a:ext uri="{FF2B5EF4-FFF2-40B4-BE49-F238E27FC236}">
                <a16:creationId xmlns:a16="http://schemas.microsoft.com/office/drawing/2014/main" id="{3A27F5B7-120D-4D0C-0B25-384FCDDF71B6}"/>
              </a:ext>
            </a:extLst>
          </p:cNvPr>
          <p:cNvSpPr txBox="1">
            <a:spLocks noGrp="1"/>
          </p:cNvSpPr>
          <p:nvPr>
            <p:ph type="title"/>
          </p:nvPr>
        </p:nvSpPr>
        <p:spPr>
          <a:xfrm>
            <a:off x="311700" y="2522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Miten tekoäly vastaa Suomi-koulujen haasteisiin?</a:t>
            </a:r>
            <a:endParaRPr dirty="0">
              <a:solidFill>
                <a:srgbClr val="0B5394"/>
              </a:solidFill>
            </a:endParaRPr>
          </a:p>
        </p:txBody>
      </p:sp>
      <p:sp>
        <p:nvSpPr>
          <p:cNvPr id="103" name="Google Shape;103;p17">
            <a:extLst>
              <a:ext uri="{FF2B5EF4-FFF2-40B4-BE49-F238E27FC236}">
                <a16:creationId xmlns:a16="http://schemas.microsoft.com/office/drawing/2014/main" id="{F751B48C-38B6-B973-D68F-B515D91EAC9E}"/>
              </a:ext>
            </a:extLst>
          </p:cNvPr>
          <p:cNvSpPr txBox="1">
            <a:spLocks noGrp="1"/>
          </p:cNvSpPr>
          <p:nvPr>
            <p:ph type="body" idx="1"/>
          </p:nvPr>
        </p:nvSpPr>
        <p:spPr>
          <a:xfrm>
            <a:off x="311699" y="848775"/>
            <a:ext cx="8677175" cy="4042450"/>
          </a:xfrm>
          <a:prstGeom prst="rect">
            <a:avLst/>
          </a:prstGeom>
        </p:spPr>
        <p:txBody>
          <a:bodyPr spcFirstLastPara="1" wrap="square" lIns="91425" tIns="91425" rIns="91425" bIns="91425" anchor="t" anchorCtr="0">
            <a:noAutofit/>
          </a:bodyPr>
          <a:lstStyle/>
          <a:p>
            <a:pPr marL="139700" indent="0">
              <a:buClr>
                <a:srgbClr val="222222"/>
              </a:buClr>
              <a:buSzPts val="1400"/>
              <a:buNone/>
            </a:pPr>
            <a:r>
              <a:rPr lang="fi" sz="1400" b="1" dirty="0">
                <a:solidFill>
                  <a:srgbClr val="222222"/>
                </a:solidFill>
                <a:highlight>
                  <a:srgbClr val="FFFFFF"/>
                </a:highlight>
              </a:rPr>
              <a:t>Haasteet</a:t>
            </a:r>
          </a:p>
          <a:p>
            <a:pPr marL="425450" indent="-285750">
              <a:buClr>
                <a:srgbClr val="222222"/>
              </a:buClr>
              <a:buSzPts val="1400"/>
            </a:pPr>
            <a:r>
              <a:rPr lang="en-AU" sz="1400" b="1" dirty="0">
                <a:solidFill>
                  <a:srgbClr val="222222"/>
                </a:solidFill>
                <a:highlight>
                  <a:srgbClr val="FFFFFF"/>
                </a:highlight>
              </a:rPr>
              <a:t>V</a:t>
            </a:r>
            <a:r>
              <a:rPr lang="fi" sz="1400" b="1" dirty="0">
                <a:solidFill>
                  <a:srgbClr val="222222"/>
                </a:solidFill>
                <a:highlight>
                  <a:srgbClr val="FFFFFF"/>
                </a:highlight>
              </a:rPr>
              <a:t>ähäiset resurssit – aika, raha, ei riittävästi tekijöitä </a:t>
            </a:r>
            <a:br>
              <a:rPr lang="fi" sz="1400" b="1" dirty="0">
                <a:solidFill>
                  <a:srgbClr val="222222"/>
                </a:solidFill>
                <a:highlight>
                  <a:srgbClr val="FFFFFF"/>
                </a:highlight>
              </a:rPr>
            </a:br>
            <a:r>
              <a:rPr lang="en-AU" sz="1400" b="1" dirty="0">
                <a:solidFill>
                  <a:srgbClr val="222222"/>
                </a:solidFill>
                <a:highlight>
                  <a:srgbClr val="FFFFFF"/>
                </a:highlight>
              </a:rPr>
              <a:t>&gt; </a:t>
            </a:r>
            <a:r>
              <a:rPr lang="en-AU" sz="1400" dirty="0">
                <a:solidFill>
                  <a:schemeClr val="accent5"/>
                </a:solidFill>
                <a:highlight>
                  <a:srgbClr val="FFFFFF"/>
                </a:highlight>
              </a:rPr>
              <a:t>Teko</a:t>
            </a:r>
            <a:r>
              <a:rPr lang="fi-FI" sz="1400" dirty="0">
                <a:solidFill>
                  <a:schemeClr val="accent5"/>
                </a:solidFill>
                <a:highlight>
                  <a:srgbClr val="FFFFFF"/>
                </a:highlight>
              </a:rPr>
              <a:t>äly s</a:t>
            </a:r>
            <a:r>
              <a:rPr lang="en-AU" sz="1400" dirty="0" err="1">
                <a:solidFill>
                  <a:schemeClr val="accent5"/>
                </a:solidFill>
                <a:highlight>
                  <a:srgbClr val="FFFFFF"/>
                </a:highlight>
              </a:rPr>
              <a:t>uunnitteluapuna</a:t>
            </a:r>
            <a:r>
              <a:rPr lang="en-AU" sz="1400" dirty="0">
                <a:solidFill>
                  <a:schemeClr val="accent5"/>
                </a:solidFill>
                <a:highlight>
                  <a:srgbClr val="FFFFFF"/>
                </a:highlight>
              </a:rPr>
              <a:t>: </a:t>
            </a:r>
            <a:r>
              <a:rPr lang="en-AU" sz="1400" dirty="0" err="1">
                <a:solidFill>
                  <a:schemeClr val="accent5"/>
                </a:solidFill>
                <a:highlight>
                  <a:srgbClr val="FFFFFF"/>
                </a:highlight>
              </a:rPr>
              <a:t>säästää</a:t>
            </a:r>
            <a:r>
              <a:rPr lang="en-AU" sz="1400" dirty="0">
                <a:solidFill>
                  <a:schemeClr val="accent5"/>
                </a:solidFill>
                <a:highlight>
                  <a:srgbClr val="FFFFFF"/>
                </a:highlight>
              </a:rPr>
              <a:t> </a:t>
            </a:r>
            <a:r>
              <a:rPr lang="en-AU" sz="1400" dirty="0" err="1">
                <a:solidFill>
                  <a:schemeClr val="accent5"/>
                </a:solidFill>
                <a:highlight>
                  <a:srgbClr val="FFFFFF"/>
                </a:highlight>
              </a:rPr>
              <a:t>aikaa</a:t>
            </a:r>
            <a:r>
              <a:rPr lang="en-AU" sz="1400" dirty="0">
                <a:solidFill>
                  <a:schemeClr val="accent5"/>
                </a:solidFill>
                <a:highlight>
                  <a:srgbClr val="FFFFFF"/>
                </a:highlight>
              </a:rPr>
              <a:t> </a:t>
            </a:r>
            <a:r>
              <a:rPr lang="en-AU" sz="1400" dirty="0" err="1">
                <a:solidFill>
                  <a:schemeClr val="accent5"/>
                </a:solidFill>
                <a:highlight>
                  <a:srgbClr val="FFFFFF"/>
                </a:highlight>
              </a:rPr>
              <a:t>ja</a:t>
            </a:r>
            <a:r>
              <a:rPr lang="en-AU" sz="1400" dirty="0">
                <a:solidFill>
                  <a:schemeClr val="accent5"/>
                </a:solidFill>
                <a:highlight>
                  <a:srgbClr val="FFFFFF"/>
                </a:highlight>
              </a:rPr>
              <a:t> </a:t>
            </a:r>
            <a:r>
              <a:rPr lang="en-AU" sz="1400" dirty="0" err="1">
                <a:solidFill>
                  <a:schemeClr val="accent5"/>
                </a:solidFill>
                <a:highlight>
                  <a:srgbClr val="FFFFFF"/>
                </a:highlight>
              </a:rPr>
              <a:t>rahaa</a:t>
            </a:r>
            <a:r>
              <a:rPr lang="en-AU" sz="1400" dirty="0">
                <a:solidFill>
                  <a:schemeClr val="accent5"/>
                </a:solidFill>
                <a:highlight>
                  <a:srgbClr val="FFFFFF"/>
                </a:highlight>
              </a:rPr>
              <a:t>, </a:t>
            </a:r>
            <a:r>
              <a:rPr lang="en-AU" sz="1400" dirty="0" err="1">
                <a:solidFill>
                  <a:schemeClr val="accent5"/>
                </a:solidFill>
                <a:highlight>
                  <a:srgbClr val="FFFFFF"/>
                </a:highlight>
              </a:rPr>
              <a:t>vähentää</a:t>
            </a:r>
            <a:r>
              <a:rPr lang="en-AU" sz="1400" dirty="0">
                <a:solidFill>
                  <a:schemeClr val="accent5"/>
                </a:solidFill>
                <a:highlight>
                  <a:srgbClr val="FFFFFF"/>
                </a:highlight>
              </a:rPr>
              <a:t> </a:t>
            </a:r>
            <a:r>
              <a:rPr lang="en-AU" sz="1400" dirty="0" err="1">
                <a:solidFill>
                  <a:schemeClr val="accent5"/>
                </a:solidFill>
                <a:highlight>
                  <a:srgbClr val="FFFFFF"/>
                </a:highlight>
              </a:rPr>
              <a:t>työmäärää</a:t>
            </a:r>
            <a:r>
              <a:rPr lang="en-AU" sz="1400" dirty="0">
                <a:solidFill>
                  <a:schemeClr val="accent5"/>
                </a:solidFill>
                <a:highlight>
                  <a:srgbClr val="FFFFFF"/>
                </a:highlight>
              </a:rPr>
              <a:t> </a:t>
            </a:r>
            <a:endParaRPr lang="fi" sz="1400" dirty="0">
              <a:solidFill>
                <a:schemeClr val="accent5"/>
              </a:solidFill>
              <a:highlight>
                <a:srgbClr val="FFFFFF"/>
              </a:highlight>
            </a:endParaRPr>
          </a:p>
          <a:p>
            <a:pPr marL="425450" indent="-285750">
              <a:buClr>
                <a:srgbClr val="222222"/>
              </a:buClr>
              <a:buSzPts val="1400"/>
            </a:pPr>
            <a:r>
              <a:rPr lang="fi" sz="1400" b="1" dirty="0">
                <a:solidFill>
                  <a:srgbClr val="222222"/>
                </a:solidFill>
                <a:highlight>
                  <a:srgbClr val="FFFFFF"/>
                </a:highlight>
              </a:rPr>
              <a:t>Osallistujien sitoutuneisuus </a:t>
            </a:r>
            <a:r>
              <a:rPr lang="en-AU" sz="1400" b="1" dirty="0">
                <a:solidFill>
                  <a:srgbClr val="222222"/>
                </a:solidFill>
                <a:highlight>
                  <a:srgbClr val="FFFFFF"/>
                </a:highlight>
              </a:rPr>
              <a:t>&gt; </a:t>
            </a:r>
            <a:r>
              <a:rPr lang="en-AU" sz="1400" dirty="0">
                <a:solidFill>
                  <a:schemeClr val="accent5"/>
                </a:solidFill>
                <a:highlight>
                  <a:srgbClr val="FFFFFF"/>
                </a:highlight>
              </a:rPr>
              <a:t>Teko</a:t>
            </a:r>
            <a:r>
              <a:rPr lang="fi-FI" sz="1400" dirty="0">
                <a:solidFill>
                  <a:schemeClr val="accent5"/>
                </a:solidFill>
                <a:highlight>
                  <a:srgbClr val="FFFFFF"/>
                </a:highlight>
              </a:rPr>
              <a:t>äly antaa ideoita, auttaa keksimään keinoja, innostuneet opettajat tartuttavat intoa myös oppilaisiin, teknologia kiinnostaa oppilaita, keskustelee, kirjoittaa</a:t>
            </a:r>
            <a:endParaRPr lang="fi" sz="1400" dirty="0">
              <a:solidFill>
                <a:schemeClr val="accent5"/>
              </a:solidFill>
              <a:highlight>
                <a:srgbClr val="FFFFFF"/>
              </a:highlight>
            </a:endParaRPr>
          </a:p>
          <a:p>
            <a:pPr marL="425450" indent="-285750">
              <a:buClr>
                <a:srgbClr val="222222"/>
              </a:buClr>
              <a:buSzPts val="1400"/>
            </a:pPr>
            <a:r>
              <a:rPr lang="fi" sz="1400" b="1" dirty="0">
                <a:solidFill>
                  <a:srgbClr val="222222"/>
                </a:solidFill>
                <a:highlight>
                  <a:srgbClr val="FFFFFF"/>
                </a:highlight>
              </a:rPr>
              <a:t>Materiaalien laatiminen </a:t>
            </a:r>
            <a:r>
              <a:rPr lang="en-AU" sz="1400" b="1" dirty="0">
                <a:solidFill>
                  <a:srgbClr val="222222"/>
                </a:solidFill>
                <a:highlight>
                  <a:srgbClr val="FFFFFF"/>
                </a:highlight>
              </a:rPr>
              <a:t>&gt; </a:t>
            </a:r>
            <a:r>
              <a:rPr lang="en-AU" sz="1400" dirty="0">
                <a:solidFill>
                  <a:schemeClr val="accent5"/>
                </a:solidFill>
                <a:highlight>
                  <a:srgbClr val="FFFFFF"/>
                </a:highlight>
              </a:rPr>
              <a:t>Teko</a:t>
            </a:r>
            <a:r>
              <a:rPr lang="fi-FI" sz="1400" dirty="0">
                <a:solidFill>
                  <a:schemeClr val="accent5"/>
                </a:solidFill>
                <a:highlight>
                  <a:srgbClr val="FFFFFF"/>
                </a:highlight>
              </a:rPr>
              <a:t>älyn avulla materiaalien laatiminen helpottaa huomattavasti, nopeuttaa prosessia, hakee tietoa eri lähteistä ja tuottaa uutta</a:t>
            </a:r>
            <a:endParaRPr lang="fi" sz="1400" dirty="0">
              <a:solidFill>
                <a:schemeClr val="accent5"/>
              </a:solidFill>
              <a:highlight>
                <a:srgbClr val="FFFFFF"/>
              </a:highlight>
            </a:endParaRPr>
          </a:p>
          <a:p>
            <a:pPr marL="425450" indent="-285750">
              <a:buClr>
                <a:srgbClr val="222222"/>
              </a:buClr>
              <a:buSzPts val="1400"/>
            </a:pPr>
            <a:r>
              <a:rPr lang="fi" sz="1400" b="1" dirty="0">
                <a:solidFill>
                  <a:srgbClr val="222222"/>
                </a:solidFill>
                <a:highlight>
                  <a:srgbClr val="FFFFFF"/>
                </a:highlight>
              </a:rPr>
              <a:t>Eriyttäminen: oppilaiden vaihteleva kielitaito ja suuri ikäjakauma </a:t>
            </a:r>
            <a:r>
              <a:rPr lang="en-AU" sz="1400" b="1" dirty="0">
                <a:solidFill>
                  <a:srgbClr val="222222"/>
                </a:solidFill>
                <a:highlight>
                  <a:srgbClr val="FFFFFF"/>
                </a:highlight>
              </a:rPr>
              <a:t>&gt; </a:t>
            </a:r>
            <a:r>
              <a:rPr lang="en-AU" sz="1400" dirty="0" err="1">
                <a:solidFill>
                  <a:schemeClr val="accent5"/>
                </a:solidFill>
                <a:highlight>
                  <a:srgbClr val="FFFFFF"/>
                </a:highlight>
              </a:rPr>
              <a:t>Tekoäly</a:t>
            </a:r>
            <a:r>
              <a:rPr lang="en-AU" sz="1400" dirty="0">
                <a:solidFill>
                  <a:schemeClr val="accent5"/>
                </a:solidFill>
                <a:highlight>
                  <a:srgbClr val="FFFFFF"/>
                </a:highlight>
              </a:rPr>
              <a:t> </a:t>
            </a:r>
            <a:r>
              <a:rPr lang="en-AU" sz="1400" dirty="0" err="1">
                <a:solidFill>
                  <a:schemeClr val="accent5"/>
                </a:solidFill>
                <a:highlight>
                  <a:srgbClr val="FFFFFF"/>
                </a:highlight>
              </a:rPr>
              <a:t>auttaa</a:t>
            </a:r>
            <a:r>
              <a:rPr lang="en-AU" sz="1400" dirty="0">
                <a:solidFill>
                  <a:schemeClr val="accent5"/>
                </a:solidFill>
                <a:highlight>
                  <a:srgbClr val="FFFFFF"/>
                </a:highlight>
              </a:rPr>
              <a:t> </a:t>
            </a:r>
            <a:r>
              <a:rPr lang="en-AU" sz="1400" dirty="0" err="1">
                <a:solidFill>
                  <a:schemeClr val="accent5"/>
                </a:solidFill>
                <a:highlight>
                  <a:srgbClr val="FFFFFF"/>
                </a:highlight>
              </a:rPr>
              <a:t>materiaalien</a:t>
            </a:r>
            <a:r>
              <a:rPr lang="en-AU" sz="1400" dirty="0">
                <a:solidFill>
                  <a:schemeClr val="accent5"/>
                </a:solidFill>
                <a:highlight>
                  <a:srgbClr val="FFFFFF"/>
                </a:highlight>
              </a:rPr>
              <a:t> </a:t>
            </a:r>
            <a:r>
              <a:rPr lang="en-AU" sz="1400" dirty="0" err="1">
                <a:solidFill>
                  <a:schemeClr val="accent5"/>
                </a:solidFill>
                <a:highlight>
                  <a:srgbClr val="FFFFFF"/>
                </a:highlight>
              </a:rPr>
              <a:t>eriyttämisessä</a:t>
            </a:r>
            <a:r>
              <a:rPr lang="en-AU" sz="1400" dirty="0">
                <a:solidFill>
                  <a:schemeClr val="accent5"/>
                </a:solidFill>
                <a:highlight>
                  <a:srgbClr val="FFFFFF"/>
                </a:highlight>
              </a:rPr>
              <a:t>, on </a:t>
            </a:r>
            <a:r>
              <a:rPr lang="en-AU" sz="1400" dirty="0" err="1">
                <a:solidFill>
                  <a:schemeClr val="accent5"/>
                </a:solidFill>
                <a:highlight>
                  <a:srgbClr val="FFFFFF"/>
                </a:highlight>
              </a:rPr>
              <a:t>kärsivällinen</a:t>
            </a:r>
            <a:r>
              <a:rPr lang="en-AU" sz="1400" dirty="0">
                <a:solidFill>
                  <a:schemeClr val="accent5"/>
                </a:solidFill>
                <a:highlight>
                  <a:srgbClr val="FFFFFF"/>
                </a:highlight>
              </a:rPr>
              <a:t> </a:t>
            </a:r>
            <a:r>
              <a:rPr lang="en-AU" sz="1400" dirty="0" err="1">
                <a:solidFill>
                  <a:schemeClr val="accent5"/>
                </a:solidFill>
                <a:highlight>
                  <a:srgbClr val="FFFFFF"/>
                </a:highlight>
              </a:rPr>
              <a:t>opiskelukaveri</a:t>
            </a:r>
            <a:endParaRPr lang="fi" sz="1400" dirty="0">
              <a:solidFill>
                <a:schemeClr val="accent5"/>
              </a:solidFill>
              <a:highlight>
                <a:srgbClr val="FFFFFF"/>
              </a:highlight>
            </a:endParaRPr>
          </a:p>
          <a:p>
            <a:pPr marL="425450" indent="-285750">
              <a:buClr>
                <a:srgbClr val="222222"/>
              </a:buClr>
              <a:buSzPts val="1400"/>
            </a:pPr>
            <a:r>
              <a:rPr lang="fi" sz="1400" b="1" dirty="0">
                <a:solidFill>
                  <a:srgbClr val="222222"/>
                </a:solidFill>
                <a:highlight>
                  <a:srgbClr val="FFFFFF"/>
                </a:highlight>
              </a:rPr>
              <a:t>Aiemman tiedon ja kokemuksen siirtyminen uusille opettajille </a:t>
            </a:r>
            <a:r>
              <a:rPr lang="en-AU" sz="1400" dirty="0">
                <a:solidFill>
                  <a:srgbClr val="222222"/>
                </a:solidFill>
                <a:highlight>
                  <a:srgbClr val="FFFFFF"/>
                </a:highlight>
              </a:rPr>
              <a:t>&gt; </a:t>
            </a:r>
            <a:r>
              <a:rPr lang="en-AU" sz="1400" dirty="0">
                <a:solidFill>
                  <a:schemeClr val="accent5"/>
                </a:solidFill>
                <a:highlight>
                  <a:srgbClr val="FFFFFF"/>
                </a:highlight>
              </a:rPr>
              <a:t>Teko</a:t>
            </a:r>
            <a:r>
              <a:rPr lang="fi-FI" sz="1400" dirty="0">
                <a:solidFill>
                  <a:schemeClr val="accent5"/>
                </a:solidFill>
                <a:highlight>
                  <a:srgbClr val="FFFFFF"/>
                </a:highlight>
              </a:rPr>
              <a:t>äly antaa ideoita tiedon tallentamiseen ja jakamiseen</a:t>
            </a:r>
            <a:endParaRPr lang="fi" sz="1400" dirty="0">
              <a:solidFill>
                <a:schemeClr val="accent5"/>
              </a:solidFill>
              <a:highlight>
                <a:srgbClr val="FFFFFF"/>
              </a:highlight>
            </a:endParaRPr>
          </a:p>
          <a:p>
            <a:pPr marL="425450" indent="-285750">
              <a:buClr>
                <a:srgbClr val="222222"/>
              </a:buClr>
              <a:buSzPts val="1400"/>
            </a:pPr>
            <a:r>
              <a:rPr lang="fi" sz="1400" b="1" dirty="0">
                <a:solidFill>
                  <a:srgbClr val="222222"/>
                </a:solidFill>
                <a:highlight>
                  <a:srgbClr val="FFFFFF"/>
                </a:highlight>
              </a:rPr>
              <a:t>Suomi-kouluopettajien vaihtelevat ammattitaustat </a:t>
            </a:r>
            <a:br>
              <a:rPr lang="fi" sz="1400" dirty="0">
                <a:solidFill>
                  <a:srgbClr val="222222"/>
                </a:solidFill>
                <a:highlight>
                  <a:srgbClr val="FFFFFF"/>
                </a:highlight>
              </a:rPr>
            </a:br>
            <a:r>
              <a:rPr lang="en-AU" sz="1400" dirty="0">
                <a:solidFill>
                  <a:srgbClr val="222222"/>
                </a:solidFill>
                <a:highlight>
                  <a:srgbClr val="FFFFFF"/>
                </a:highlight>
              </a:rPr>
              <a:t>&gt; </a:t>
            </a:r>
            <a:r>
              <a:rPr lang="en-AU" sz="1400" dirty="0">
                <a:solidFill>
                  <a:schemeClr val="accent5"/>
                </a:solidFill>
                <a:highlight>
                  <a:srgbClr val="FFFFFF"/>
                </a:highlight>
              </a:rPr>
              <a:t>Teko</a:t>
            </a:r>
            <a:r>
              <a:rPr lang="fi-FI" sz="1400" dirty="0">
                <a:solidFill>
                  <a:schemeClr val="accent5"/>
                </a:solidFill>
                <a:highlight>
                  <a:srgbClr val="FFFFFF"/>
                </a:highlight>
              </a:rPr>
              <a:t>äly opastaa Suomi-kouluopettajia, joilla ei opettajan koulutusta, </a:t>
            </a:r>
            <a:br>
              <a:rPr lang="fi-FI" sz="1400" dirty="0">
                <a:solidFill>
                  <a:schemeClr val="accent5"/>
                </a:solidFill>
                <a:highlight>
                  <a:srgbClr val="FFFFFF"/>
                </a:highlight>
              </a:rPr>
            </a:br>
            <a:r>
              <a:rPr lang="fi-FI" sz="1400" dirty="0">
                <a:solidFill>
                  <a:schemeClr val="accent5"/>
                </a:solidFill>
                <a:highlight>
                  <a:srgbClr val="FFFFFF"/>
                </a:highlight>
              </a:rPr>
              <a:t>esim. Arviointiin ja ryhmän hallintaan liittyviä vinkkejä, kotiläksykäytänteitä jne.</a:t>
            </a:r>
            <a:endParaRPr lang="fi" sz="1400" dirty="0">
              <a:solidFill>
                <a:schemeClr val="accent5"/>
              </a:solidFill>
              <a:highlight>
                <a:srgbClr val="FFFFFF"/>
              </a:highlight>
            </a:endParaRPr>
          </a:p>
          <a:p>
            <a:pPr marL="139700" lvl="0" indent="0" algn="l" rtl="0">
              <a:spcBef>
                <a:spcPts val="0"/>
              </a:spcBef>
              <a:spcAft>
                <a:spcPts val="0"/>
              </a:spcAft>
              <a:buClr>
                <a:srgbClr val="222222"/>
              </a:buClr>
              <a:buSzPts val="1400"/>
              <a:buNone/>
            </a:pPr>
            <a:endParaRPr lang="fi" sz="1400" b="1" dirty="0">
              <a:solidFill>
                <a:srgbClr val="222222"/>
              </a:solidFill>
              <a:highlight>
                <a:srgbClr val="FFFFFF"/>
              </a:highlight>
            </a:endParaRPr>
          </a:p>
          <a:p>
            <a:pPr marL="139700" lvl="0" indent="0" algn="l" rtl="0">
              <a:spcBef>
                <a:spcPts val="0"/>
              </a:spcBef>
              <a:spcAft>
                <a:spcPts val="0"/>
              </a:spcAft>
              <a:buClr>
                <a:srgbClr val="222222"/>
              </a:buClr>
              <a:buSzPts val="1400"/>
              <a:buNone/>
            </a:pPr>
            <a:endParaRPr sz="1400" dirty="0">
              <a:solidFill>
                <a:srgbClr val="222222"/>
              </a:solidFill>
              <a:highlight>
                <a:srgbClr val="FFFFFF"/>
              </a:highlight>
            </a:endParaRPr>
          </a:p>
          <a:p>
            <a:pPr marL="45720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a:p>
            <a:pPr marL="914400" lvl="0" indent="0" algn="l" rtl="0">
              <a:spcBef>
                <a:spcPts val="0"/>
              </a:spcBef>
              <a:spcAft>
                <a:spcPts val="0"/>
              </a:spcAft>
              <a:buNone/>
            </a:pPr>
            <a:endParaRPr sz="1400" dirty="0">
              <a:solidFill>
                <a:srgbClr val="222222"/>
              </a:solidFill>
              <a:highlight>
                <a:srgbClr val="FFFFFF"/>
              </a:highlight>
            </a:endParaRPr>
          </a:p>
          <a:p>
            <a:pPr marL="0" lvl="0" indent="0" algn="l" rtl="0">
              <a:spcBef>
                <a:spcPts val="0"/>
              </a:spcBef>
              <a:spcAft>
                <a:spcPts val="0"/>
              </a:spcAft>
              <a:buNone/>
            </a:pPr>
            <a:endParaRPr sz="1400" dirty="0">
              <a:solidFill>
                <a:srgbClr val="222222"/>
              </a:solidFill>
              <a:highlight>
                <a:srgbClr val="FFFFFF"/>
              </a:highlight>
            </a:endParaRPr>
          </a:p>
        </p:txBody>
      </p:sp>
      <p:sp>
        <p:nvSpPr>
          <p:cNvPr id="104" name="Google Shape;104;p17">
            <a:extLst>
              <a:ext uri="{FF2B5EF4-FFF2-40B4-BE49-F238E27FC236}">
                <a16:creationId xmlns:a16="http://schemas.microsoft.com/office/drawing/2014/main" id="{E7D51C6B-DCD2-4CB1-C673-9E7D8571EF84}"/>
              </a:ext>
            </a:extLst>
          </p:cNvPr>
          <p:cNvSpPr txBox="1"/>
          <p:nvPr/>
        </p:nvSpPr>
        <p:spPr>
          <a:xfrm>
            <a:off x="6328500" y="4574565"/>
            <a:ext cx="2815500"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05" name="Google Shape;105;p17">
            <a:extLst>
              <a:ext uri="{FF2B5EF4-FFF2-40B4-BE49-F238E27FC236}">
                <a16:creationId xmlns:a16="http://schemas.microsoft.com/office/drawing/2014/main" id="{F0F225FF-42A5-A4B9-59CB-431EBB31D449}"/>
              </a:ext>
            </a:extLst>
          </p:cNvPr>
          <p:cNvPicPr preferRelativeResize="0"/>
          <p:nvPr/>
        </p:nvPicPr>
        <p:blipFill>
          <a:blip r:embed="rId3">
            <a:alphaModFix/>
          </a:blip>
          <a:stretch>
            <a:fillRect/>
          </a:stretch>
        </p:blipFill>
        <p:spPr>
          <a:xfrm>
            <a:off x="7641508" y="3512475"/>
            <a:ext cx="1347367" cy="1132375"/>
          </a:xfrm>
          <a:prstGeom prst="rect">
            <a:avLst/>
          </a:prstGeom>
          <a:noFill/>
          <a:ln>
            <a:noFill/>
          </a:ln>
        </p:spPr>
      </p:pic>
    </p:spTree>
    <p:extLst>
      <p:ext uri="{BB962C8B-B14F-4D97-AF65-F5344CB8AC3E}">
        <p14:creationId xmlns:p14="http://schemas.microsoft.com/office/powerpoint/2010/main" val="35499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11700" y="2402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solidFill>
                  <a:srgbClr val="0B5394"/>
                </a:solidFill>
              </a:rPr>
              <a:t>Miten tekoälyä voi hyödyntää Suomi-koulussa?</a:t>
            </a:r>
            <a:endParaRPr dirty="0">
              <a:solidFill>
                <a:srgbClr val="0B5394"/>
              </a:solidFill>
            </a:endParaRPr>
          </a:p>
        </p:txBody>
      </p:sp>
      <p:sp>
        <p:nvSpPr>
          <p:cNvPr id="111" name="Google Shape;111;p18"/>
          <p:cNvSpPr txBox="1"/>
          <p:nvPr/>
        </p:nvSpPr>
        <p:spPr>
          <a:xfrm>
            <a:off x="6390506" y="4637700"/>
            <a:ext cx="2874680"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200" dirty="0">
                <a:solidFill>
                  <a:schemeClr val="accent3"/>
                </a:solidFill>
                <a:latin typeface="Open Sans"/>
                <a:ea typeface="Open Sans"/>
                <a:cs typeface="Open Sans"/>
                <a:sym typeface="Open Sans"/>
              </a:rPr>
              <a:t>Tekoäly Suomi-koulussa 17.11.2024</a:t>
            </a:r>
            <a:endParaRPr sz="1200" dirty="0">
              <a:solidFill>
                <a:schemeClr val="accent3"/>
              </a:solidFill>
              <a:latin typeface="Open Sans"/>
              <a:ea typeface="Open Sans"/>
              <a:cs typeface="Open Sans"/>
              <a:sym typeface="Open Sans"/>
            </a:endParaRPr>
          </a:p>
        </p:txBody>
      </p:sp>
      <p:pic>
        <p:nvPicPr>
          <p:cNvPr id="112" name="Google Shape;112;p18"/>
          <p:cNvPicPr preferRelativeResize="0"/>
          <p:nvPr/>
        </p:nvPicPr>
        <p:blipFill>
          <a:blip r:embed="rId3">
            <a:alphaModFix/>
          </a:blip>
          <a:stretch>
            <a:fillRect/>
          </a:stretch>
        </p:blipFill>
        <p:spPr>
          <a:xfrm>
            <a:off x="7536788" y="3424474"/>
            <a:ext cx="1452087" cy="1220375"/>
          </a:xfrm>
          <a:prstGeom prst="rect">
            <a:avLst/>
          </a:prstGeom>
          <a:noFill/>
          <a:ln>
            <a:noFill/>
          </a:ln>
        </p:spPr>
      </p:pic>
      <p:pic>
        <p:nvPicPr>
          <p:cNvPr id="113" name="Google Shape;113;p18"/>
          <p:cNvPicPr preferRelativeResize="0"/>
          <p:nvPr/>
        </p:nvPicPr>
        <p:blipFill>
          <a:blip r:embed="rId4">
            <a:alphaModFix/>
          </a:blip>
          <a:stretch>
            <a:fillRect/>
          </a:stretch>
        </p:blipFill>
        <p:spPr>
          <a:xfrm>
            <a:off x="522130" y="947650"/>
            <a:ext cx="6572794" cy="3697199"/>
          </a:xfrm>
          <a:prstGeom prst="rect">
            <a:avLst/>
          </a:prstGeom>
          <a:noFill/>
          <a:ln>
            <a:noFill/>
          </a:ln>
        </p:spPr>
      </p:pic>
      <p:sp>
        <p:nvSpPr>
          <p:cNvPr id="2" name="TextBox 1">
            <a:extLst>
              <a:ext uri="{FF2B5EF4-FFF2-40B4-BE49-F238E27FC236}">
                <a16:creationId xmlns:a16="http://schemas.microsoft.com/office/drawing/2014/main" id="{E37592DC-C412-F7AB-B3F7-5638408BE961}"/>
              </a:ext>
            </a:extLst>
          </p:cNvPr>
          <p:cNvSpPr txBox="1"/>
          <p:nvPr/>
        </p:nvSpPr>
        <p:spPr>
          <a:xfrm>
            <a:off x="3020821" y="4367850"/>
            <a:ext cx="1949985" cy="276999"/>
          </a:xfrm>
          <a:prstGeom prst="rect">
            <a:avLst/>
          </a:prstGeom>
          <a:noFill/>
        </p:spPr>
        <p:txBody>
          <a:bodyPr wrap="square" rtlCol="0">
            <a:spAutoFit/>
          </a:bodyPr>
          <a:lstStyle/>
          <a:p>
            <a:r>
              <a:rPr lang="fi-FI" sz="1200" dirty="0">
                <a:latin typeface="Open Sans" panose="020B0606030504020204" pitchFamily="34" charset="0"/>
                <a:ea typeface="Open Sans" panose="020B0606030504020204" pitchFamily="34" charset="0"/>
                <a:cs typeface="Open Sans" panose="020B0606030504020204" pitchFamily="34" charset="0"/>
              </a:rPr>
              <a:t>(Tekijä: Kaisa Silvola)</a:t>
            </a:r>
            <a:endParaRPr lang="en-AU" sz="1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2225671FCA24D8CEDFFA4F529A1F0" ma:contentTypeVersion="17" ma:contentTypeDescription="Create a new document." ma:contentTypeScope="" ma:versionID="7fe810b66fbb50f73eb20b4269805989">
  <xsd:schema xmlns:xsd="http://www.w3.org/2001/XMLSchema" xmlns:xs="http://www.w3.org/2001/XMLSchema" xmlns:p="http://schemas.microsoft.com/office/2006/metadata/properties" xmlns:ns3="6df7428d-5ee0-4130-9e60-809aad637e34" xmlns:ns4="b76debca-0897-4c23-a680-926bf4bf78db" targetNamespace="http://schemas.microsoft.com/office/2006/metadata/properties" ma:root="true" ma:fieldsID="064d918a9ed62f3a2ff54b35dedf01bb" ns3:_="" ns4:_="">
    <xsd:import namespace="6df7428d-5ee0-4130-9e60-809aad637e34"/>
    <xsd:import namespace="b76debca-0897-4c23-a680-926bf4bf78d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7428d-5ee0-4130-9e60-809aad637e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6debca-0897-4c23-a680-926bf4bf78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df7428d-5ee0-4130-9e60-809aad637e34" xsi:nil="true"/>
  </documentManagement>
</p:properties>
</file>

<file path=customXml/itemProps1.xml><?xml version="1.0" encoding="utf-8"?>
<ds:datastoreItem xmlns:ds="http://schemas.openxmlformats.org/officeDocument/2006/customXml" ds:itemID="{EEA203FB-6DE3-4864-8584-94A557131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7428d-5ee0-4130-9e60-809aad637e34"/>
    <ds:schemaRef ds:uri="b76debca-0897-4c23-a680-926bf4bf78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06737-29FD-485F-BE63-347E930D4F92}">
  <ds:schemaRefs>
    <ds:schemaRef ds:uri="http://schemas.microsoft.com/sharepoint/v3/contenttype/forms"/>
  </ds:schemaRefs>
</ds:datastoreItem>
</file>

<file path=customXml/itemProps3.xml><?xml version="1.0" encoding="utf-8"?>
<ds:datastoreItem xmlns:ds="http://schemas.openxmlformats.org/officeDocument/2006/customXml" ds:itemID="{36D82709-2C43-463E-BECC-F6BCC5B7E1A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76debca-0897-4c23-a680-926bf4bf78db"/>
    <ds:schemaRef ds:uri="http://purl.org/dc/terms/"/>
    <ds:schemaRef ds:uri="6df7428d-5ee0-4130-9e60-809aad637e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669</TotalTime>
  <Words>1952</Words>
  <Application>Microsoft Office PowerPoint</Application>
  <PresentationFormat>On-screen Show (16:9)</PresentationFormat>
  <Paragraphs>242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Open Sans</vt:lpstr>
      <vt:lpstr>PT Sans Narrow</vt:lpstr>
      <vt:lpstr>Arial</vt:lpstr>
      <vt:lpstr>Tropic</vt:lpstr>
      <vt:lpstr>Tekoäly</vt:lpstr>
      <vt:lpstr>Esittely</vt:lpstr>
      <vt:lpstr>Tavoitteet tänään</vt:lpstr>
      <vt:lpstr>Mitä tekoäly on ja miten se toimii?</vt:lpstr>
      <vt:lpstr>Mitä tekoäly on ja miten se toimii?</vt:lpstr>
      <vt:lpstr>Tekoäly arjessa</vt:lpstr>
      <vt:lpstr>Suomi-koulujen ainutlaatuisuus</vt:lpstr>
      <vt:lpstr>Miten tekoäly vastaa Suomi-koulujen haasteisiin?</vt:lpstr>
      <vt:lpstr>Miten tekoälyä voi hyödyntää Suomi-koulussa?</vt:lpstr>
      <vt:lpstr>Tekoälytyökaluja</vt:lpstr>
      <vt:lpstr>Tekoälytyökaluja</vt:lpstr>
      <vt:lpstr>Tekoälytyökaluja</vt:lpstr>
      <vt:lpstr>Tekoälytyökaluja</vt:lpstr>
      <vt:lpstr>Tekoälytyökaluja</vt:lpstr>
      <vt:lpstr>Muistisääntöjä tekoälyn käyttöön</vt:lpstr>
      <vt:lpstr>Lapset tekoälyn käyttäjinä</vt:lpstr>
      <vt:lpstr>Lapset tekoälyn käyttäjinä</vt:lpstr>
      <vt:lpstr>Esimerkkejä</vt:lpstr>
      <vt:lpstr>Kokeillaan tekoälyä</vt:lpstr>
      <vt:lpstr>Tekoälyn mahdollisuudet</vt:lpstr>
      <vt:lpstr>Mikä tekoälyn käytössä epäilyttää tai huolestuttaa?</vt:lpstr>
      <vt:lpstr>Yhteenveto ja keskustelu</vt:lpstr>
      <vt:lpstr>Kiitos ja tapaamisiin keväällä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Anna-Kaisa Silvola</dc:creator>
  <cp:lastModifiedBy>SILVOLA, Aaron (asilv50)</cp:lastModifiedBy>
  <cp:revision>8</cp:revision>
  <dcterms:modified xsi:type="dcterms:W3CDTF">2024-11-17T10:02:59Z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0x010100E9F2225671FCA24D8CEDFFA4F529A1F0</vt:lpwstr>
  </property>
</Properties>
</file>